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5980" r:id="rId2"/>
    <p:sldMasterId id="2147485992" r:id="rId3"/>
  </p:sldMasterIdLst>
  <p:notesMasterIdLst>
    <p:notesMasterId r:id="rId29"/>
  </p:notesMasterIdLst>
  <p:sldIdLst>
    <p:sldId id="654" r:id="rId4"/>
    <p:sldId id="1038" r:id="rId5"/>
    <p:sldId id="1053" r:id="rId6"/>
    <p:sldId id="1098" r:id="rId7"/>
    <p:sldId id="1087" r:id="rId8"/>
    <p:sldId id="1083" r:id="rId9"/>
    <p:sldId id="1088" r:id="rId10"/>
    <p:sldId id="1080" r:id="rId11"/>
    <p:sldId id="1090" r:id="rId12"/>
    <p:sldId id="925" r:id="rId13"/>
    <p:sldId id="1108" r:id="rId14"/>
    <p:sldId id="1107" r:id="rId15"/>
    <p:sldId id="1125" r:id="rId16"/>
    <p:sldId id="1127" r:id="rId17"/>
    <p:sldId id="1128" r:id="rId18"/>
    <p:sldId id="1129" r:id="rId19"/>
    <p:sldId id="1122" r:id="rId20"/>
    <p:sldId id="962" r:id="rId21"/>
    <p:sldId id="1109" r:id="rId22"/>
    <p:sldId id="1123" r:id="rId23"/>
    <p:sldId id="1124" r:id="rId24"/>
    <p:sldId id="1126" r:id="rId25"/>
    <p:sldId id="1115" r:id="rId26"/>
    <p:sldId id="1116" r:id="rId27"/>
    <p:sldId id="1072" r:id="rId28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BF56"/>
    <a:srgbClr val="AAE98F"/>
    <a:srgbClr val="CE0026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 showComments="0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-115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6420BAE4-D55D-AE4B-901B-F195DB4CAA01}" type="datetime1">
              <a:rPr lang="en-US"/>
              <a:pPr>
                <a:defRPr/>
              </a:pPr>
              <a:t>12/19/13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FF1595DD-DCD9-9F47-B980-68463C6A9C4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19603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921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921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C2075CE-FC49-2C4C-8EFC-D227C8A73170}" type="slidenum">
              <a:rPr lang="en-US" sz="1200"/>
              <a:pPr eaLnBrk="1" hangingPunct="1"/>
              <a:t>1</a:t>
            </a:fld>
            <a:endParaRPr lang="en-US" sz="12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457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457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B4D44861-A650-B44B-A57F-879263794669}" type="slidenum">
              <a:rPr lang="en-US" sz="1200"/>
              <a:pPr eaLnBrk="1" hangingPunct="1"/>
              <a:t>13</a:t>
            </a:fld>
            <a:endParaRPr lang="en-US" sz="12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662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662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1156654-371B-6848-AEE3-03FD29FDED99}" type="slidenum">
              <a:rPr lang="en-US" sz="1200"/>
              <a:pPr eaLnBrk="1" hangingPunct="1"/>
              <a:t>18</a:t>
            </a:fld>
            <a:endParaRPr lang="en-US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0418" name="Notes Placeholder 2"/>
          <p:cNvSpPr>
            <a:spLocks noGrp="1"/>
          </p:cNvSpPr>
          <p:nvPr>
            <p:ph type="body" idx="1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71450" indent="-171450">
              <a:buFontTx/>
              <a:buChar char="-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PF = </a:t>
            </a:r>
            <a:r>
              <a:rPr lang="en-US" dirty="0" err="1" smtClean="0">
                <a:latin typeface="Calibri" charset="0"/>
                <a:ea typeface="ＭＳ Ｐゴシック" charset="0"/>
                <a:cs typeface="ＭＳ Ｐゴシック" charset="0"/>
              </a:rPr>
              <a:t>PetaFlops</a:t>
            </a:r>
            <a:endParaRPr lang="en-US" dirty="0" smtClean="0">
              <a:latin typeface="Calibri" charset="0"/>
              <a:ea typeface="ＭＳ Ｐゴシック" charset="0"/>
              <a:cs typeface="ＭＳ Ｐゴシック" charset="0"/>
            </a:endParaRPr>
          </a:p>
          <a:p>
            <a:pPr marL="171450" indent="-171450">
              <a:buFontTx/>
              <a:buChar char="-"/>
              <a:defRPr/>
            </a:pPr>
            <a:endParaRPr lang="en-US" dirty="0" smtClean="0">
              <a:latin typeface="Calibri" charset="0"/>
              <a:ea typeface="ＭＳ Ｐゴシック" charset="0"/>
              <a:cs typeface="ＭＳ Ｐゴシック" charset="0"/>
            </a:endParaRPr>
          </a:p>
          <a:p>
            <a:pPr marL="171450" indent="-171450">
              <a:buFontTx/>
              <a:buChar char="-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Free-energy = measure of the degree of dynamism of a physical system.</a:t>
            </a:r>
          </a:p>
          <a:p>
            <a:pPr marL="171450" indent="-171450">
              <a:buFontTx/>
              <a:buChar char="-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Enhance sampling = we cannot sample every state, we use algorithms to reduce the number of sampled states, still effective because of </a:t>
            </a:r>
            <a:r>
              <a:rPr lang="en-US" dirty="0" err="1" smtClean="0">
                <a:latin typeface="Calibri" charset="0"/>
                <a:ea typeface="ＭＳ Ｐゴシック" charset="0"/>
                <a:cs typeface="ＭＳ Ｐゴシック" charset="0"/>
              </a:rPr>
              <a:t>ergodic</a:t>
            </a: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 hypothesis. </a:t>
            </a:r>
          </a:p>
          <a:p>
            <a:pPr>
              <a:defRPr/>
            </a:pPr>
            <a:endParaRPr lang="en-US" dirty="0" smtClean="0">
              <a:latin typeface="Calibri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Simulation:</a:t>
            </a:r>
          </a:p>
          <a:p>
            <a:pPr marL="171450" indent="-171450">
              <a:buFontTx/>
              <a:buChar char="-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Homogeneous/heterogeneous = the same physical system simulated with different parameters / different physical systems</a:t>
            </a:r>
          </a:p>
          <a:p>
            <a:pPr marL="171450" indent="-171450">
              <a:buFontTx/>
              <a:buChar char="-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Coordination = Temporal and special ordering (leads to different models of communication?)</a:t>
            </a:r>
          </a:p>
          <a:p>
            <a:pPr marL="171450" indent="-171450">
              <a:buFontTx/>
              <a:buChar char="-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Dependences = Temporal among simulations.</a:t>
            </a:r>
          </a:p>
          <a:p>
            <a:pPr marL="171450" indent="-171450">
              <a:buFont typeface="Symbol" charset="0"/>
              <a:buChar char="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Varying across these axes you can generate almost any workflow.</a:t>
            </a:r>
          </a:p>
          <a:p>
            <a:pPr marL="171450" indent="-171450">
              <a:buFont typeface="Symbol" charset="0"/>
              <a:buChar char="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Bag of tasks is the center.</a:t>
            </a:r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43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CC869E3-08F5-E541-B877-B9AC958B977D}" type="slidenum">
              <a:rPr lang="en-US" sz="1200"/>
              <a:pPr eaLnBrk="1" hangingPunct="1"/>
              <a:t>2</a:t>
            </a:fld>
            <a:endParaRPr lang="en-US"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2770" name="Notes Placeholder 2"/>
          <p:cNvSpPr>
            <a:spLocks noGrp="1"/>
          </p:cNvSpPr>
          <p:nvPr>
            <p:ph type="body" idx="1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Set 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up the problem of synchronizing many tasks! Get </a:t>
            </a: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histogram</a:t>
            </a:r>
          </a:p>
          <a:p>
            <a:pPr>
              <a:buFont typeface="Arial"/>
              <a:buNone/>
              <a:defRPr/>
            </a:pPr>
            <a:endParaRPr lang="en-US" dirty="0" smtClean="0">
              <a:latin typeface="Calibri" charset="0"/>
              <a:ea typeface="ＭＳ Ｐゴシック" charset="0"/>
              <a:cs typeface="ＭＳ Ｐゴシック" charset="0"/>
            </a:endParaRPr>
          </a:p>
          <a:p>
            <a:pPr>
              <a:buFont typeface="Arial"/>
              <a:buNone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Many simulation</a:t>
            </a:r>
          </a:p>
          <a:p>
            <a:pPr marL="171450" indent="-171450">
              <a:buFont typeface="Arial"/>
              <a:buChar char="•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A simulation is a single MPI job</a:t>
            </a:r>
          </a:p>
          <a:p>
            <a:pPr marL="171450" indent="-171450">
              <a:buFont typeface="Arial"/>
              <a:buChar char="•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They are all MPI – 128 – 512 cores for each simulation</a:t>
            </a:r>
          </a:p>
          <a:p>
            <a:pPr>
              <a:defRPr/>
            </a:pPr>
            <a:endParaRPr lang="en-US" dirty="0" smtClean="0">
              <a:latin typeface="Calibri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Problem 1: determine the binding and position of the </a:t>
            </a:r>
            <a:r>
              <a:rPr lang="en-US" dirty="0" err="1" smtClean="0">
                <a:latin typeface="Calibri" charset="0"/>
                <a:ea typeface="ＭＳ Ｐゴシック" charset="0"/>
                <a:cs typeface="ＭＳ Ｐゴシック" charset="0"/>
              </a:rPr>
              <a:t>mononucleosome</a:t>
            </a: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 – </a:t>
            </a:r>
            <a:r>
              <a:rPr lang="en-US" dirty="0" err="1" smtClean="0">
                <a:latin typeface="Calibri" charset="0"/>
                <a:ea typeface="ＭＳ Ｐゴシック" charset="0"/>
                <a:cs typeface="ＭＳ Ｐゴシック" charset="0"/>
              </a:rPr>
              <a:t>Enemble</a:t>
            </a: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:</a:t>
            </a:r>
          </a:p>
          <a:p>
            <a:pPr marL="171450" indent="-171450">
              <a:buFontTx/>
              <a:buChar char="-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210 combinations, 20 nanoseconds, repeats 10 times to get 20 nanoseconds, 2100 simulations for 1 particular study (candidate). The problem is not reducible and hits the limits of computational availability (e.g. cluster available with queues of 24h) </a:t>
            </a:r>
          </a:p>
          <a:p>
            <a:pPr marL="171450" indent="-171450">
              <a:buFontTx/>
              <a:buChar char="-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240 cores/hour, 3.5GB output per</a:t>
            </a:r>
            <a:r>
              <a:rPr lang="en-US" baseline="0" dirty="0" smtClean="0">
                <a:latin typeface="Calibri" charset="0"/>
                <a:ea typeface="ＭＳ Ｐゴシック" charset="0"/>
                <a:cs typeface="ＭＳ Ｐゴシック" charset="0"/>
              </a:rPr>
              <a:t> 1ns simulation. </a:t>
            </a:r>
            <a:endParaRPr lang="en-US" dirty="0" smtClean="0">
              <a:latin typeface="Calibri" charset="0"/>
              <a:ea typeface="ＭＳ Ｐゴシック" charset="0"/>
              <a:cs typeface="ＭＳ Ｐゴシック" charset="0"/>
            </a:endParaRPr>
          </a:p>
          <a:p>
            <a:pPr marL="171450" indent="-171450">
              <a:buFontTx/>
              <a:buChar char="-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Group of tasks have temporal dependencies but the tasks themselves are independent (bag of tasks)</a:t>
            </a:r>
          </a:p>
          <a:p>
            <a:pPr>
              <a:defRPr/>
            </a:pPr>
            <a:endParaRPr lang="en-US" dirty="0" smtClean="0">
              <a:latin typeface="Calibri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Problem 2: Molecular simulation – Replica exchange:</a:t>
            </a:r>
          </a:p>
          <a:p>
            <a:pPr marL="171450" indent="-171450">
              <a:buFontTx/>
              <a:buChar char="-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Running multiple replicas at the same time (anything from few to hundreds of thousands, the more the merrier because better approximation to the problem)</a:t>
            </a:r>
          </a:p>
          <a:p>
            <a:pPr marL="171450" indent="-171450">
              <a:buFontTx/>
              <a:buChar char="-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Tasks needs to synchronize by means of communication. Different algorithms to do that, pairing pre-defined =&gt; regular replica exchange. Replicas are exchanging anyway. Pairing and time of exchange can be fixed (regular) or dynamic (irregular).</a:t>
            </a:r>
          </a:p>
          <a:p>
            <a:pPr marL="171450" indent="-171450">
              <a:buFontTx/>
              <a:buChar char="-"/>
              <a:defRPr/>
            </a:pPr>
            <a:endParaRPr lang="en-US" dirty="0" smtClean="0">
              <a:latin typeface="Calibri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For both cases: the more the better for the science.</a:t>
            </a:r>
          </a:p>
          <a:p>
            <a:pPr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The class of scientific problems that is amenable to ‘Many Simulations’ approach is called: free energy.</a:t>
            </a: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80B74EB-D5D1-854D-AA90-942238B3677F}" type="slidenum">
              <a:rPr lang="en-US" sz="1200"/>
              <a:pPr eaLnBrk="1" hangingPunct="1"/>
              <a:t>3</a:t>
            </a:fld>
            <a:endParaRPr lang="en-US"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0418" name="Notes Placeholder 2"/>
          <p:cNvSpPr>
            <a:spLocks noGrp="1"/>
          </p:cNvSpPr>
          <p:nvPr>
            <p:ph type="body" idx="1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71450" indent="-171450">
              <a:buFontTx/>
              <a:buChar char="-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PF = </a:t>
            </a:r>
            <a:r>
              <a:rPr lang="en-US" dirty="0" err="1" smtClean="0">
                <a:latin typeface="Calibri" charset="0"/>
                <a:ea typeface="ＭＳ Ｐゴシック" charset="0"/>
                <a:cs typeface="ＭＳ Ｐゴシック" charset="0"/>
              </a:rPr>
              <a:t>PetaFlops</a:t>
            </a:r>
            <a:endParaRPr lang="en-US" dirty="0" smtClean="0">
              <a:latin typeface="Calibri" charset="0"/>
              <a:ea typeface="ＭＳ Ｐゴシック" charset="0"/>
              <a:cs typeface="ＭＳ Ｐゴシック" charset="0"/>
            </a:endParaRPr>
          </a:p>
          <a:p>
            <a:pPr marL="171450" indent="-171450">
              <a:buFontTx/>
              <a:buChar char="-"/>
              <a:defRPr/>
            </a:pPr>
            <a:endParaRPr lang="en-US" dirty="0" smtClean="0">
              <a:latin typeface="Calibri" charset="0"/>
              <a:ea typeface="ＭＳ Ｐゴシック" charset="0"/>
              <a:cs typeface="ＭＳ Ｐゴシック" charset="0"/>
            </a:endParaRPr>
          </a:p>
          <a:p>
            <a:pPr marL="171450" indent="-171450">
              <a:buFontTx/>
              <a:buChar char="-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Free-energy = measure of the degree of dynamism of a physical system.</a:t>
            </a:r>
          </a:p>
          <a:p>
            <a:pPr marL="171450" indent="-171450">
              <a:buFontTx/>
              <a:buChar char="-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Enhance sampling = we cannot sample every state, we use algorithms to reduce the number of sampled states, still effective because of </a:t>
            </a:r>
            <a:r>
              <a:rPr lang="en-US" dirty="0" err="1" smtClean="0">
                <a:latin typeface="Calibri" charset="0"/>
                <a:ea typeface="ＭＳ Ｐゴシック" charset="0"/>
                <a:cs typeface="ＭＳ Ｐゴシック" charset="0"/>
              </a:rPr>
              <a:t>ergodic</a:t>
            </a: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 hypothesis. </a:t>
            </a:r>
          </a:p>
          <a:p>
            <a:pPr>
              <a:defRPr/>
            </a:pPr>
            <a:endParaRPr lang="en-US" dirty="0" smtClean="0">
              <a:latin typeface="Calibri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Simulation:</a:t>
            </a:r>
          </a:p>
          <a:p>
            <a:pPr marL="171450" indent="-171450">
              <a:buFontTx/>
              <a:buChar char="-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Homogeneous/heterogeneous = the same physical system simulated with different parameters / different physical systems</a:t>
            </a:r>
          </a:p>
          <a:p>
            <a:pPr marL="171450" indent="-171450">
              <a:buFontTx/>
              <a:buChar char="-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Coordination = Temporal and special ordering (leads to different models of communication?)</a:t>
            </a:r>
          </a:p>
          <a:p>
            <a:pPr marL="171450" indent="-171450">
              <a:buFontTx/>
              <a:buChar char="-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Dependences = Temporal among simulations.</a:t>
            </a:r>
          </a:p>
          <a:p>
            <a:pPr marL="171450" indent="-171450">
              <a:buFont typeface="Symbol" charset="0"/>
              <a:buChar char="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Varying across these axes you can generate almost any workflow.</a:t>
            </a:r>
          </a:p>
          <a:p>
            <a:pPr marL="171450" indent="-171450">
              <a:buFont typeface="Symbol" charset="0"/>
              <a:buChar char="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Bag of tasks is the center.</a:t>
            </a:r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43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CC869E3-08F5-E541-B877-B9AC958B977D}" type="slidenum">
              <a:rPr lang="en-US" sz="1200"/>
              <a:pPr eaLnBrk="1" hangingPunct="1"/>
              <a:t>5</a:t>
            </a:fld>
            <a:endParaRPr lang="en-US" sz="12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THAN HPC/HTC</a:t>
            </a:r>
          </a:p>
          <a:p>
            <a:r>
              <a:rPr lang="en-US" dirty="0" smtClean="0"/>
              <a:t>Nuanced view of Resources and application types!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9667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7890" name="Notes Placeholder 2"/>
          <p:cNvSpPr>
            <a:spLocks noGrp="1"/>
          </p:cNvSpPr>
          <p:nvPr>
            <p:ph type="body" idx="1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We are not speaking about a trivial problem! Formulating a problem in terms of many-simulations (partially) failed already at </a:t>
            </a:r>
            <a:r>
              <a:rPr lang="en-US" dirty="0" err="1" smtClean="0">
                <a:latin typeface="Calibri" charset="0"/>
                <a:ea typeface="ＭＳ Ｐゴシック" charset="0"/>
                <a:cs typeface="ＭＳ Ｐゴシック" charset="0"/>
              </a:rPr>
              <a:t>petascale</a:t>
            </a: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:</a:t>
            </a:r>
          </a:p>
          <a:p>
            <a:pPr marL="171450" indent="-171450">
              <a:buFont typeface="Arial"/>
              <a:buChar char="•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A lot of the time has been spent in formulating the problem in terms of many simulations.</a:t>
            </a:r>
          </a:p>
          <a:p>
            <a:pPr marL="171450" indent="-171450">
              <a:buFont typeface="Arial"/>
              <a:buChar char="•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Marshaling/managing/efficient mapping happened at order 10, barely made order 100, broke down at order 1000 (of large simulations)</a:t>
            </a:r>
          </a:p>
          <a:p>
            <a:pPr marL="171450" indent="-171450">
              <a:buFontTx/>
              <a:buChar char="-"/>
              <a:defRPr/>
            </a:pPr>
            <a:endParaRPr lang="en-US" dirty="0" smtClean="0">
              <a:latin typeface="Calibri" charset="0"/>
              <a:ea typeface="ＭＳ Ｐゴシック" charset="0"/>
              <a:cs typeface="ＭＳ Ｐゴシック" charset="0"/>
            </a:endParaRPr>
          </a:p>
          <a:p>
            <a:pPr marL="171450" indent="-171450">
              <a:buFontTx/>
              <a:buChar char="-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This 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problem highlights some of the challenges in running many simulations on many </a:t>
            </a: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supercomputers</a:t>
            </a:r>
          </a:p>
          <a:p>
            <a:pPr marL="171450" indent="-171450">
              <a:buFontTx/>
              <a:buChar char="-"/>
              <a:defRPr/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Things 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are not working. I contend that if we took a more systems approach to building </a:t>
            </a: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our infrastructure 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-- viewed as a whole, expose/provide the </a:t>
            </a: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right abstractions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, then it is possible.</a:t>
            </a: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C3B9D97-A6F5-A542-89C2-D4A4829E683E}" type="slidenum">
              <a:rPr lang="en-US" sz="1200"/>
              <a:pPr eaLnBrk="1" hangingPunct="1"/>
              <a:t>7</a:t>
            </a:fld>
            <a:endParaRPr lang="en-US" sz="12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813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Pilot-jobs as a (A)RM because of limitations of the middleware and infrastructure. Different middleware; differenent limitations. Therefore different pilot jobs semantically and functionally.</a:t>
            </a:r>
          </a:p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  <a:p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Pilots tell you what to do (N x M) but not why or how?</a:t>
            </a:r>
          </a:p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813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B6C05FD7-8855-964A-8FA8-B4A94FD0EB69}" type="slidenum">
              <a:rPr lang="en-US" sz="1200"/>
              <a:pPr eaLnBrk="1" hangingPunct="1"/>
              <a:t>11</a:t>
            </a:fld>
            <a:endParaRPr lang="en-US" sz="12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222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Pilot-jobs as a (A)RM because of limitations of the middleware and infrastructure. Different middleware; differenent limitations. Therefore different pilot jobs semantically and functionally.</a:t>
            </a:r>
          </a:p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  <a:p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Pilots tell you what to do (N x M) but not why or how?</a:t>
            </a:r>
          </a:p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222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BDBAD7EF-C69F-E34D-B72D-0F8CF7FB803D}" type="slidenum">
              <a:rPr lang="en-US" sz="1200"/>
              <a:pPr eaLnBrk="1" hangingPunct="1"/>
              <a:t>12</a:t>
            </a:fld>
            <a:endParaRPr 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rutgers_ope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9140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96926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1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457" indent="0">
              <a:buNone/>
              <a:defRPr sz="1300"/>
            </a:lvl2pPr>
            <a:lvl3pPr marL="642915" indent="0">
              <a:buNone/>
              <a:defRPr sz="1100"/>
            </a:lvl3pPr>
            <a:lvl4pPr marL="964372" indent="0">
              <a:buNone/>
              <a:defRPr sz="1000"/>
            </a:lvl4pPr>
            <a:lvl5pPr marL="1285829" indent="0">
              <a:buNone/>
              <a:defRPr sz="1000"/>
            </a:lvl5pPr>
            <a:lvl6pPr marL="1607287" indent="0">
              <a:buNone/>
              <a:defRPr sz="1000"/>
            </a:lvl6pPr>
            <a:lvl7pPr marL="1928744" indent="0">
              <a:buNone/>
              <a:defRPr sz="1000"/>
            </a:lvl7pPr>
            <a:lvl8pPr marL="2250201" indent="0">
              <a:buNone/>
              <a:defRPr sz="1000"/>
            </a:lvl8pPr>
            <a:lvl9pPr marL="257165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8770233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31" y="3705820"/>
            <a:ext cx="4268391" cy="910828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8" y="3705820"/>
            <a:ext cx="4268391" cy="910828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237074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457" indent="0">
              <a:buNone/>
              <a:defRPr sz="1400" b="1"/>
            </a:lvl2pPr>
            <a:lvl3pPr marL="642915" indent="0">
              <a:buNone/>
              <a:defRPr sz="1300" b="1"/>
            </a:lvl3pPr>
            <a:lvl4pPr marL="964372" indent="0">
              <a:buNone/>
              <a:defRPr sz="1100" b="1"/>
            </a:lvl4pPr>
            <a:lvl5pPr marL="1285829" indent="0">
              <a:buNone/>
              <a:defRPr sz="1100" b="1"/>
            </a:lvl5pPr>
            <a:lvl6pPr marL="1607287" indent="0">
              <a:buNone/>
              <a:defRPr sz="1100" b="1"/>
            </a:lvl6pPr>
            <a:lvl7pPr marL="1928744" indent="0">
              <a:buNone/>
              <a:defRPr sz="1100" b="1"/>
            </a:lvl7pPr>
            <a:lvl8pPr marL="2250201" indent="0">
              <a:buNone/>
              <a:defRPr sz="1100" b="1"/>
            </a:lvl8pPr>
            <a:lvl9pPr marL="2571659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457" indent="0">
              <a:buNone/>
              <a:defRPr sz="1400" b="1"/>
            </a:lvl2pPr>
            <a:lvl3pPr marL="642915" indent="0">
              <a:buNone/>
              <a:defRPr sz="1300" b="1"/>
            </a:lvl3pPr>
            <a:lvl4pPr marL="964372" indent="0">
              <a:buNone/>
              <a:defRPr sz="1100" b="1"/>
            </a:lvl4pPr>
            <a:lvl5pPr marL="1285829" indent="0">
              <a:buNone/>
              <a:defRPr sz="1100" b="1"/>
            </a:lvl5pPr>
            <a:lvl6pPr marL="1607287" indent="0">
              <a:buNone/>
              <a:defRPr sz="1100" b="1"/>
            </a:lvl6pPr>
            <a:lvl7pPr marL="1928744" indent="0">
              <a:buNone/>
              <a:defRPr sz="1100" b="1"/>
            </a:lvl7pPr>
            <a:lvl8pPr marL="2250201" indent="0">
              <a:buNone/>
              <a:defRPr sz="1100" b="1"/>
            </a:lvl8pPr>
            <a:lvl9pPr marL="2571659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703213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377032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4415184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3473"/>
            <a:ext cx="3008189" cy="116197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2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47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457" indent="0">
              <a:buNone/>
              <a:defRPr sz="800"/>
            </a:lvl2pPr>
            <a:lvl3pPr marL="642915" indent="0">
              <a:buNone/>
              <a:defRPr sz="700"/>
            </a:lvl3pPr>
            <a:lvl4pPr marL="964372" indent="0">
              <a:buNone/>
              <a:defRPr sz="600"/>
            </a:lvl4pPr>
            <a:lvl5pPr marL="1285829" indent="0">
              <a:buNone/>
              <a:defRPr sz="600"/>
            </a:lvl5pPr>
            <a:lvl6pPr marL="1607287" indent="0">
              <a:buNone/>
              <a:defRPr sz="600"/>
            </a:lvl6pPr>
            <a:lvl7pPr marL="1928744" indent="0">
              <a:buNone/>
              <a:defRPr sz="600"/>
            </a:lvl7pPr>
            <a:lvl8pPr marL="2250201" indent="0">
              <a:buNone/>
              <a:defRPr sz="600"/>
            </a:lvl8pPr>
            <a:lvl9pPr marL="2571659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33589327"/>
      </p:ext>
    </p:extLst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35" y="4800824"/>
            <a:ext cx="5486177" cy="56703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35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457" indent="0">
              <a:buNone/>
              <a:defRPr sz="2000"/>
            </a:lvl2pPr>
            <a:lvl3pPr marL="642915" indent="0">
              <a:buNone/>
              <a:defRPr sz="1700"/>
            </a:lvl3pPr>
            <a:lvl4pPr marL="964372" indent="0">
              <a:buNone/>
              <a:defRPr sz="1400"/>
            </a:lvl4pPr>
            <a:lvl5pPr marL="1285829" indent="0">
              <a:buNone/>
              <a:defRPr sz="1400"/>
            </a:lvl5pPr>
            <a:lvl6pPr marL="1607287" indent="0">
              <a:buNone/>
              <a:defRPr sz="1400"/>
            </a:lvl6pPr>
            <a:lvl7pPr marL="1928744" indent="0">
              <a:buNone/>
              <a:defRPr sz="1400"/>
            </a:lvl7pPr>
            <a:lvl8pPr marL="2250201" indent="0">
              <a:buNone/>
              <a:defRPr sz="1400"/>
            </a:lvl8pPr>
            <a:lvl9pPr marL="2571659" indent="0">
              <a:buNone/>
              <a:defRPr sz="14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35" y="5367859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457" indent="0">
              <a:buNone/>
              <a:defRPr sz="800"/>
            </a:lvl2pPr>
            <a:lvl3pPr marL="642915" indent="0">
              <a:buNone/>
              <a:defRPr sz="700"/>
            </a:lvl3pPr>
            <a:lvl4pPr marL="964372" indent="0">
              <a:buNone/>
              <a:defRPr sz="600"/>
            </a:lvl4pPr>
            <a:lvl5pPr marL="1285829" indent="0">
              <a:buNone/>
              <a:defRPr sz="600"/>
            </a:lvl5pPr>
            <a:lvl6pPr marL="1607287" indent="0">
              <a:buNone/>
              <a:defRPr sz="600"/>
            </a:lvl6pPr>
            <a:lvl7pPr marL="1928744" indent="0">
              <a:buNone/>
              <a:defRPr sz="600"/>
            </a:lvl7pPr>
            <a:lvl8pPr marL="2250201" indent="0">
              <a:buNone/>
              <a:defRPr sz="600"/>
            </a:lvl8pPr>
            <a:lvl9pPr marL="2571659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5123328"/>
      </p:ext>
    </p:extLst>
  </p:cSld>
  <p:clrMapOvr>
    <a:masterClrMapping/>
  </p:clrMapOvr>
  <p:transition xmlns:p14="http://schemas.microsoft.com/office/powerpoint/2010/main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257895"/>
      </p:ext>
    </p:extLst>
  </p:cSld>
  <p:clrMapOvr>
    <a:masterClrMapping/>
  </p:clrMapOvr>
  <p:transition xmlns:p14="http://schemas.microsoft.com/office/powerpoint/2010/main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437680"/>
            <a:ext cx="2160984" cy="317896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437680"/>
            <a:ext cx="6375797" cy="317896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74458"/>
      </p:ext>
    </p:extLst>
  </p:cSld>
  <p:clrMapOvr>
    <a:masterClrMapping/>
  </p:clrMapOvr>
  <p:transition xmlns:p14="http://schemas.microsoft.com/office/powerpoint/2010/main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48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440" indent="0" algn="ctr">
              <a:buNone/>
              <a:defRPr/>
            </a:lvl2pPr>
            <a:lvl3pPr marL="642882" indent="0" algn="ctr">
              <a:buNone/>
              <a:defRPr/>
            </a:lvl3pPr>
            <a:lvl4pPr marL="964323" indent="0" algn="ctr">
              <a:buNone/>
              <a:defRPr/>
            </a:lvl4pPr>
            <a:lvl5pPr marL="1285763" indent="0" algn="ctr">
              <a:buNone/>
              <a:defRPr/>
            </a:lvl5pPr>
            <a:lvl6pPr marL="1607205" indent="0" algn="ctr">
              <a:buNone/>
              <a:defRPr/>
            </a:lvl6pPr>
            <a:lvl7pPr marL="1928645" indent="0" algn="ctr">
              <a:buNone/>
              <a:defRPr/>
            </a:lvl7pPr>
            <a:lvl8pPr marL="2250086" indent="0" algn="ctr">
              <a:buNone/>
              <a:defRPr/>
            </a:lvl8pPr>
            <a:lvl9pPr marL="2571527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826229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87325" y="1008063"/>
            <a:ext cx="8728075" cy="0"/>
          </a:xfrm>
          <a:prstGeom prst="line">
            <a:avLst/>
          </a:prstGeom>
          <a:ln>
            <a:solidFill>
              <a:srgbClr val="5F5F5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729" y="186232"/>
            <a:ext cx="8694574" cy="8080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729" y="1187796"/>
            <a:ext cx="8694574" cy="48763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565900" y="6332538"/>
            <a:ext cx="23368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F2CE73-5F73-BE41-B1E2-9E44A464885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1500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228161"/>
      </p:ext>
    </p:extLst>
  </p:cSld>
  <p:clrMapOvr>
    <a:masterClrMapping/>
  </p:clrMapOvr>
  <p:transition xmlns:p14="http://schemas.microsoft.com/office/powerpoint/2010/main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440" indent="0">
              <a:buNone/>
              <a:defRPr sz="1300"/>
            </a:lvl2pPr>
            <a:lvl3pPr marL="642882" indent="0">
              <a:buNone/>
              <a:defRPr sz="1100"/>
            </a:lvl3pPr>
            <a:lvl4pPr marL="964323" indent="0">
              <a:buNone/>
              <a:defRPr sz="1000"/>
            </a:lvl4pPr>
            <a:lvl5pPr marL="1285763" indent="0">
              <a:buNone/>
              <a:defRPr sz="1000"/>
            </a:lvl5pPr>
            <a:lvl6pPr marL="1607205" indent="0">
              <a:buNone/>
              <a:defRPr sz="1000"/>
            </a:lvl6pPr>
            <a:lvl7pPr marL="1928645" indent="0">
              <a:buNone/>
              <a:defRPr sz="1000"/>
            </a:lvl7pPr>
            <a:lvl8pPr marL="2250086" indent="0">
              <a:buNone/>
              <a:defRPr sz="1000"/>
            </a:lvl8pPr>
            <a:lvl9pPr marL="2571527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30756054"/>
      </p:ext>
    </p:extLst>
  </p:cSld>
  <p:clrMapOvr>
    <a:masterClrMapping/>
  </p:clrMapOvr>
  <p:transition xmlns:p14="http://schemas.microsoft.com/office/powerpoint/2010/main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32" y="2241352"/>
            <a:ext cx="4268391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2241352"/>
            <a:ext cx="4268391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513386"/>
      </p:ext>
    </p:extLst>
  </p:cSld>
  <p:clrMapOvr>
    <a:masterClrMapping/>
  </p:clrMapOvr>
  <p:transition xmlns:p14="http://schemas.microsoft.com/office/powerpoint/2010/main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440" indent="0">
              <a:buNone/>
              <a:defRPr sz="1400" b="1"/>
            </a:lvl2pPr>
            <a:lvl3pPr marL="642882" indent="0">
              <a:buNone/>
              <a:defRPr sz="1300" b="1"/>
            </a:lvl3pPr>
            <a:lvl4pPr marL="964323" indent="0">
              <a:buNone/>
              <a:defRPr sz="1100" b="1"/>
            </a:lvl4pPr>
            <a:lvl5pPr marL="1285763" indent="0">
              <a:buNone/>
              <a:defRPr sz="1100" b="1"/>
            </a:lvl5pPr>
            <a:lvl6pPr marL="1607205" indent="0">
              <a:buNone/>
              <a:defRPr sz="1100" b="1"/>
            </a:lvl6pPr>
            <a:lvl7pPr marL="1928645" indent="0">
              <a:buNone/>
              <a:defRPr sz="1100" b="1"/>
            </a:lvl7pPr>
            <a:lvl8pPr marL="2250086" indent="0">
              <a:buNone/>
              <a:defRPr sz="1100" b="1"/>
            </a:lvl8pPr>
            <a:lvl9pPr marL="2571527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440" indent="0">
              <a:buNone/>
              <a:defRPr sz="1400" b="1"/>
            </a:lvl2pPr>
            <a:lvl3pPr marL="642882" indent="0">
              <a:buNone/>
              <a:defRPr sz="1300" b="1"/>
            </a:lvl3pPr>
            <a:lvl4pPr marL="964323" indent="0">
              <a:buNone/>
              <a:defRPr sz="1100" b="1"/>
            </a:lvl4pPr>
            <a:lvl5pPr marL="1285763" indent="0">
              <a:buNone/>
              <a:defRPr sz="1100" b="1"/>
            </a:lvl5pPr>
            <a:lvl6pPr marL="1607205" indent="0">
              <a:buNone/>
              <a:defRPr sz="1100" b="1"/>
            </a:lvl6pPr>
            <a:lvl7pPr marL="1928645" indent="0">
              <a:buNone/>
              <a:defRPr sz="1100" b="1"/>
            </a:lvl7pPr>
            <a:lvl8pPr marL="2250086" indent="0">
              <a:buNone/>
              <a:defRPr sz="1100" b="1"/>
            </a:lvl8pPr>
            <a:lvl9pPr marL="2571527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11649"/>
      </p:ext>
    </p:extLst>
  </p:cSld>
  <p:clrMapOvr>
    <a:masterClrMapping/>
  </p:clrMapOvr>
  <p:transition xmlns:p14="http://schemas.microsoft.com/office/powerpoint/2010/main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47655"/>
      </p:ext>
    </p:extLst>
  </p:cSld>
  <p:clrMapOvr>
    <a:masterClrMapping/>
  </p:clrMapOvr>
  <p:transition xmlns:p14="http://schemas.microsoft.com/office/powerpoint/2010/main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458977"/>
      </p:ext>
    </p:extLst>
  </p:cSld>
  <p:clrMapOvr>
    <a:masterClrMapping/>
  </p:clrMapOvr>
  <p:transition xmlns:p14="http://schemas.microsoft.com/office/powerpoint/2010/main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8" y="273474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48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440" indent="0">
              <a:buNone/>
              <a:defRPr sz="800"/>
            </a:lvl2pPr>
            <a:lvl3pPr marL="642882" indent="0">
              <a:buNone/>
              <a:defRPr sz="700"/>
            </a:lvl3pPr>
            <a:lvl4pPr marL="964323" indent="0">
              <a:buNone/>
              <a:defRPr sz="600"/>
            </a:lvl4pPr>
            <a:lvl5pPr marL="1285763" indent="0">
              <a:buNone/>
              <a:defRPr sz="600"/>
            </a:lvl5pPr>
            <a:lvl6pPr marL="1607205" indent="0">
              <a:buNone/>
              <a:defRPr sz="600"/>
            </a:lvl6pPr>
            <a:lvl7pPr marL="1928645" indent="0">
              <a:buNone/>
              <a:defRPr sz="600"/>
            </a:lvl7pPr>
            <a:lvl8pPr marL="2250086" indent="0">
              <a:buNone/>
              <a:defRPr sz="600"/>
            </a:lvl8pPr>
            <a:lvl9pPr marL="2571527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7564629"/>
      </p:ext>
    </p:extLst>
  </p:cSld>
  <p:clrMapOvr>
    <a:masterClrMapping/>
  </p:clrMapOvr>
  <p:transition xmlns:p14="http://schemas.microsoft.com/office/powerpoint/2010/main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36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36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440" indent="0">
              <a:buNone/>
              <a:defRPr sz="2000"/>
            </a:lvl2pPr>
            <a:lvl3pPr marL="642882" indent="0">
              <a:buNone/>
              <a:defRPr sz="1700"/>
            </a:lvl3pPr>
            <a:lvl4pPr marL="964323" indent="0">
              <a:buNone/>
              <a:defRPr sz="1400"/>
            </a:lvl4pPr>
            <a:lvl5pPr marL="1285763" indent="0">
              <a:buNone/>
              <a:defRPr sz="1400"/>
            </a:lvl5pPr>
            <a:lvl6pPr marL="1607205" indent="0">
              <a:buNone/>
              <a:defRPr sz="1400"/>
            </a:lvl6pPr>
            <a:lvl7pPr marL="1928645" indent="0">
              <a:buNone/>
              <a:defRPr sz="1400"/>
            </a:lvl7pPr>
            <a:lvl8pPr marL="2250086" indent="0">
              <a:buNone/>
              <a:defRPr sz="1400"/>
            </a:lvl8pPr>
            <a:lvl9pPr marL="2571527" indent="0">
              <a:buNone/>
              <a:defRPr sz="14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36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440" indent="0">
              <a:buNone/>
              <a:defRPr sz="800"/>
            </a:lvl2pPr>
            <a:lvl3pPr marL="642882" indent="0">
              <a:buNone/>
              <a:defRPr sz="700"/>
            </a:lvl3pPr>
            <a:lvl4pPr marL="964323" indent="0">
              <a:buNone/>
              <a:defRPr sz="600"/>
            </a:lvl4pPr>
            <a:lvl5pPr marL="1285763" indent="0">
              <a:buNone/>
              <a:defRPr sz="600"/>
            </a:lvl5pPr>
            <a:lvl6pPr marL="1607205" indent="0">
              <a:buNone/>
              <a:defRPr sz="600"/>
            </a:lvl6pPr>
            <a:lvl7pPr marL="1928645" indent="0">
              <a:buNone/>
              <a:defRPr sz="600"/>
            </a:lvl7pPr>
            <a:lvl8pPr marL="2250086" indent="0">
              <a:buNone/>
              <a:defRPr sz="600"/>
            </a:lvl8pPr>
            <a:lvl9pPr marL="2571527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6040664"/>
      </p:ext>
    </p:extLst>
  </p:cSld>
  <p:clrMapOvr>
    <a:masterClrMapping/>
  </p:clrMapOvr>
  <p:transition xmlns:p14="http://schemas.microsoft.com/office/powerpoint/2010/main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732730"/>
      </p:ext>
    </p:extLst>
  </p:cSld>
  <p:clrMapOvr>
    <a:masterClrMapping/>
  </p:clrMapOvr>
  <p:transition xmlns:p14="http://schemas.microsoft.com/office/powerpoint/2010/main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61704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61704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452070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>
            <a:off x="187325" y="1008063"/>
            <a:ext cx="8728075" cy="0"/>
          </a:xfrm>
          <a:prstGeom prst="line">
            <a:avLst/>
          </a:prstGeom>
          <a:ln>
            <a:solidFill>
              <a:srgbClr val="5F5F5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95729" y="186232"/>
            <a:ext cx="8694574" cy="80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CA80F3-A1BC-BC41-A1D7-7ADFCFE8360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86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D4ADDE-2608-274A-A09C-02BA59EC30E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993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70250B-8558-124D-8131-4516287ED5A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726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5977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24000"/>
            <a:ext cx="4038600" cy="4533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4038600" cy="4533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01FA68-8128-3749-A886-9302D3154C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928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47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457" indent="0" algn="ctr">
              <a:buNone/>
              <a:defRPr/>
            </a:lvl2pPr>
            <a:lvl3pPr marL="642915" indent="0" algn="ctr">
              <a:buNone/>
              <a:defRPr/>
            </a:lvl3pPr>
            <a:lvl4pPr marL="964372" indent="0" algn="ctr">
              <a:buNone/>
              <a:defRPr/>
            </a:lvl4pPr>
            <a:lvl5pPr marL="1285829" indent="0" algn="ctr">
              <a:buNone/>
              <a:defRPr/>
            </a:lvl5pPr>
            <a:lvl6pPr marL="1607287" indent="0" algn="ctr">
              <a:buNone/>
              <a:defRPr/>
            </a:lvl6pPr>
            <a:lvl7pPr marL="1928744" indent="0" algn="ctr">
              <a:buNone/>
              <a:defRPr/>
            </a:lvl7pPr>
            <a:lvl8pPr marL="2250201" indent="0" algn="ctr">
              <a:buNone/>
              <a:defRPr/>
            </a:lvl8pPr>
            <a:lvl9pPr marL="2571659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004510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41898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8.xml"/><Relationship Id="rId2" Type="http://schemas.openxmlformats.org/officeDocument/2006/relationships/slideLayout" Target="../slideLayouts/slideLayout9.xml"/><Relationship Id="rId3" Type="http://schemas.openxmlformats.org/officeDocument/2006/relationships/slideLayout" Target="../slideLayouts/slideLayout10.xml"/><Relationship Id="rId4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4.xml"/><Relationship Id="rId8" Type="http://schemas.openxmlformats.org/officeDocument/2006/relationships/slideLayout" Target="../slideLayouts/slideLayout15.xml"/><Relationship Id="rId9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0663" y="185738"/>
            <a:ext cx="8694737" cy="808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pic>
        <p:nvPicPr>
          <p:cNvPr id="1027" name="Picture 5" descr="rutgers.png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700" y="6264275"/>
            <a:ext cx="9190038" cy="63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0663" y="1187450"/>
            <a:ext cx="8694737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78600" y="6332538"/>
            <a:ext cx="2336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5E8A6F64-B401-7A42-8428-69CA0ACA8ED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71" r:id="rId1"/>
    <p:sldLayoutId id="2147485972" r:id="rId2"/>
    <p:sldLayoutId id="2147485973" r:id="rId3"/>
    <p:sldLayoutId id="2147485969" r:id="rId4"/>
    <p:sldLayoutId id="2147485970" r:id="rId5"/>
    <p:sldLayoutId id="2147485978" r:id="rId6"/>
    <p:sldLayoutId id="2147486004" r:id="rId7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rgbClr val="5F5F5F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rgbClr val="5F5F5F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400">
          <a:solidFill>
            <a:srgbClr val="5F5F5F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rgbClr val="5F5F5F"/>
          </a:solidFill>
          <a:latin typeface="+mn-lt"/>
          <a:ea typeface="ＭＳ Ｐゴシック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rgbClr val="5F5F5F"/>
          </a:solidFill>
          <a:latin typeface="+mn-lt"/>
          <a:ea typeface="ＭＳ Ｐゴシック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rgbClr val="5F5F5F"/>
          </a:solidFill>
          <a:latin typeface="+mn-lt"/>
          <a:ea typeface="ＭＳ Ｐゴシック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rgbClr val="5F5F5F"/>
          </a:solidFill>
          <a:latin typeface="+mn-lt"/>
          <a:ea typeface="ＭＳ Ｐゴシック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rgbClr val="5F5F5F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91F38"/>
            </a:gs>
            <a:gs pos="100000">
              <a:srgbClr val="456387"/>
            </a:gs>
          </a:gsLst>
          <a:lin ang="195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>
            <p:ph type="title"/>
          </p:nvPr>
        </p:nvSpPr>
        <p:spPr bwMode="auto">
          <a:xfrm>
            <a:off x="250031" y="1437680"/>
            <a:ext cx="8643938" cy="2277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17" tIns="35717" rIns="35717" bIns="35717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 Neue UltraLight" charset="0"/>
              </a:rPr>
              <a:t>Click to edit Master title style</a:t>
            </a:r>
          </a:p>
        </p:txBody>
      </p:sp>
      <p:sp>
        <p:nvSpPr>
          <p:cNvPr id="1026" name="Rectangle 2"/>
          <p:cNvSpPr>
            <a:spLocks noChangeArrowheads="1"/>
          </p:cNvSpPr>
          <p:nvPr>
            <p:ph type="body" idx="1"/>
          </p:nvPr>
        </p:nvSpPr>
        <p:spPr bwMode="auto">
          <a:xfrm>
            <a:off x="250031" y="3705820"/>
            <a:ext cx="8643938" cy="910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17" tIns="35717" rIns="35717" bIns="3571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>
                <a:sym typeface="Gill Sans Light" charset="0"/>
              </a:rPr>
              <a:t>Second level</a:t>
            </a:r>
          </a:p>
          <a:p>
            <a:pPr lvl="2"/>
            <a:r>
              <a:rPr lang="en-US">
                <a:sym typeface="Gill Sans Light" charset="0"/>
              </a:rPr>
              <a:t>Third level</a:t>
            </a:r>
          </a:p>
          <a:p>
            <a:pPr lvl="3"/>
            <a:r>
              <a:rPr lang="en-US">
                <a:sym typeface="Gill Sans Light" charset="0"/>
              </a:rPr>
              <a:t>Fourth level</a:t>
            </a:r>
          </a:p>
          <a:p>
            <a:pPr lvl="4"/>
            <a:r>
              <a:rPr lang="en-US">
                <a:sym typeface="Gill Sans Light" charset="0"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37544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981" r:id="rId1"/>
    <p:sldLayoutId id="2147485982" r:id="rId2"/>
    <p:sldLayoutId id="2147485983" r:id="rId3"/>
    <p:sldLayoutId id="2147485984" r:id="rId4"/>
    <p:sldLayoutId id="2147485985" r:id="rId5"/>
    <p:sldLayoutId id="2147485986" r:id="rId6"/>
    <p:sldLayoutId id="2147485987" r:id="rId7"/>
    <p:sldLayoutId id="2147485988" r:id="rId8"/>
    <p:sldLayoutId id="2147485989" r:id="rId9"/>
    <p:sldLayoutId id="2147485990" r:id="rId10"/>
    <p:sldLayoutId id="2147485991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5100">
          <a:solidFill>
            <a:srgbClr val="FFFFFF"/>
          </a:solidFill>
          <a:latin typeface="+mj-lt"/>
          <a:ea typeface="+mj-ea"/>
          <a:cs typeface="+mj-cs"/>
          <a:sym typeface="Helvetica Neue UltraLight" charset="0"/>
        </a:defRPr>
      </a:lvl1pPr>
      <a:lvl2pPr algn="ctr" rtl="0" fontAlgn="base">
        <a:spcBef>
          <a:spcPct val="0"/>
        </a:spcBef>
        <a:spcAft>
          <a:spcPct val="0"/>
        </a:spcAft>
        <a:defRPr sz="5100">
          <a:solidFill>
            <a:srgbClr val="FFFFFF"/>
          </a:solidFill>
          <a:latin typeface="Helvetica Neue UltraLight" charset="0"/>
          <a:ea typeface="ヒラギノ角ゴ ProN W3" charset="0"/>
          <a:cs typeface="ヒラギノ角ゴ ProN W3" charset="0"/>
          <a:sym typeface="Helvetica Neue UltraLight" charset="0"/>
        </a:defRPr>
      </a:lvl2pPr>
      <a:lvl3pPr algn="ctr" rtl="0" fontAlgn="base">
        <a:spcBef>
          <a:spcPct val="0"/>
        </a:spcBef>
        <a:spcAft>
          <a:spcPct val="0"/>
        </a:spcAft>
        <a:defRPr sz="5100">
          <a:solidFill>
            <a:srgbClr val="FFFFFF"/>
          </a:solidFill>
          <a:latin typeface="Helvetica Neue UltraLight" charset="0"/>
          <a:ea typeface="ヒラギノ角ゴ ProN W3" charset="0"/>
          <a:cs typeface="ヒラギノ角ゴ ProN W3" charset="0"/>
          <a:sym typeface="Helvetica Neue UltraLight" charset="0"/>
        </a:defRPr>
      </a:lvl3pPr>
      <a:lvl4pPr algn="ctr" rtl="0" fontAlgn="base">
        <a:spcBef>
          <a:spcPct val="0"/>
        </a:spcBef>
        <a:spcAft>
          <a:spcPct val="0"/>
        </a:spcAft>
        <a:defRPr sz="5100">
          <a:solidFill>
            <a:srgbClr val="FFFFFF"/>
          </a:solidFill>
          <a:latin typeface="Helvetica Neue UltraLight" charset="0"/>
          <a:ea typeface="ヒラギノ角ゴ ProN W3" charset="0"/>
          <a:cs typeface="ヒラギノ角ゴ ProN W3" charset="0"/>
          <a:sym typeface="Helvetica Neue UltraLight" charset="0"/>
        </a:defRPr>
      </a:lvl4pPr>
      <a:lvl5pPr algn="ctr" rtl="0" fontAlgn="base">
        <a:spcBef>
          <a:spcPct val="0"/>
        </a:spcBef>
        <a:spcAft>
          <a:spcPct val="0"/>
        </a:spcAft>
        <a:defRPr sz="5100">
          <a:solidFill>
            <a:srgbClr val="FFFFFF"/>
          </a:solidFill>
          <a:latin typeface="Helvetica Neue UltraLight" charset="0"/>
          <a:ea typeface="ヒラギノ角ゴ ProN W3" charset="0"/>
          <a:cs typeface="ヒラギノ角ゴ ProN W3" charset="0"/>
          <a:sym typeface="Helvetica Neue UltraLight" charset="0"/>
        </a:defRPr>
      </a:lvl5pPr>
      <a:lvl6pPr marL="321457" algn="ctr" rtl="0" fontAlgn="base">
        <a:spcBef>
          <a:spcPct val="0"/>
        </a:spcBef>
        <a:spcAft>
          <a:spcPct val="0"/>
        </a:spcAft>
        <a:defRPr sz="5100">
          <a:solidFill>
            <a:srgbClr val="FFFFFF"/>
          </a:solidFill>
          <a:latin typeface="Helvetica Neue UltraLight" charset="0"/>
          <a:ea typeface="ヒラギノ角ゴ ProN W3" charset="0"/>
          <a:cs typeface="ヒラギノ角ゴ ProN W3" charset="0"/>
          <a:sym typeface="Helvetica Neue UltraLight" charset="0"/>
        </a:defRPr>
      </a:lvl6pPr>
      <a:lvl7pPr marL="642915" algn="ctr" rtl="0" fontAlgn="base">
        <a:spcBef>
          <a:spcPct val="0"/>
        </a:spcBef>
        <a:spcAft>
          <a:spcPct val="0"/>
        </a:spcAft>
        <a:defRPr sz="5100">
          <a:solidFill>
            <a:srgbClr val="FFFFFF"/>
          </a:solidFill>
          <a:latin typeface="Helvetica Neue UltraLight" charset="0"/>
          <a:ea typeface="ヒラギノ角ゴ ProN W3" charset="0"/>
          <a:cs typeface="ヒラギノ角ゴ ProN W3" charset="0"/>
          <a:sym typeface="Helvetica Neue UltraLight" charset="0"/>
        </a:defRPr>
      </a:lvl7pPr>
      <a:lvl8pPr marL="964372" algn="ctr" rtl="0" fontAlgn="base">
        <a:spcBef>
          <a:spcPct val="0"/>
        </a:spcBef>
        <a:spcAft>
          <a:spcPct val="0"/>
        </a:spcAft>
        <a:defRPr sz="5100">
          <a:solidFill>
            <a:srgbClr val="FFFFFF"/>
          </a:solidFill>
          <a:latin typeface="Helvetica Neue UltraLight" charset="0"/>
          <a:ea typeface="ヒラギノ角ゴ ProN W3" charset="0"/>
          <a:cs typeface="ヒラギノ角ゴ ProN W3" charset="0"/>
          <a:sym typeface="Helvetica Neue UltraLight" charset="0"/>
        </a:defRPr>
      </a:lvl8pPr>
      <a:lvl9pPr marL="1285829" algn="ctr" rtl="0" fontAlgn="base">
        <a:spcBef>
          <a:spcPct val="0"/>
        </a:spcBef>
        <a:spcAft>
          <a:spcPct val="0"/>
        </a:spcAft>
        <a:defRPr sz="5100">
          <a:solidFill>
            <a:srgbClr val="FFFFFF"/>
          </a:solidFill>
          <a:latin typeface="Helvetica Neue UltraLight" charset="0"/>
          <a:ea typeface="ヒラギノ角ゴ ProN W3" charset="0"/>
          <a:cs typeface="ヒラギノ角ゴ ProN W3" charset="0"/>
          <a:sym typeface="Helvetica Neue UltraLight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2700">
          <a:solidFill>
            <a:srgbClr val="FFFFFF"/>
          </a:solidFill>
          <a:latin typeface="+mn-lt"/>
          <a:ea typeface="+mn-ea"/>
          <a:cs typeface="+mn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2700">
          <a:solidFill>
            <a:srgbClr val="FFFFFF"/>
          </a:solidFill>
          <a:latin typeface="+mn-lt"/>
          <a:ea typeface="+mn-ea"/>
          <a:cs typeface="+mn-cs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2700">
          <a:solidFill>
            <a:srgbClr val="FFFFFF"/>
          </a:solidFill>
          <a:latin typeface="+mn-lt"/>
          <a:ea typeface="+mn-ea"/>
          <a:cs typeface="+mn-cs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2700">
          <a:solidFill>
            <a:srgbClr val="FFFFFF"/>
          </a:solidFill>
          <a:latin typeface="+mn-lt"/>
          <a:ea typeface="+mn-ea"/>
          <a:cs typeface="+mn-cs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2700">
          <a:solidFill>
            <a:srgbClr val="FFFFFF"/>
          </a:solidFill>
          <a:latin typeface="+mn-lt"/>
          <a:ea typeface="+mn-ea"/>
          <a:cs typeface="+mn-cs"/>
          <a:sym typeface="Gill Sans Light" charset="0"/>
        </a:defRPr>
      </a:lvl5pPr>
      <a:lvl6pPr marL="321457" algn="ctr" rtl="0" fontAlgn="base">
        <a:spcBef>
          <a:spcPct val="0"/>
        </a:spcBef>
        <a:spcAft>
          <a:spcPct val="0"/>
        </a:spcAft>
        <a:defRPr sz="2700">
          <a:solidFill>
            <a:srgbClr val="FFFFFF"/>
          </a:solidFill>
          <a:latin typeface="+mn-lt"/>
          <a:ea typeface="+mn-ea"/>
          <a:cs typeface="+mn-cs"/>
          <a:sym typeface="Gill Sans Light" charset="0"/>
        </a:defRPr>
      </a:lvl6pPr>
      <a:lvl7pPr marL="642915" algn="ctr" rtl="0" fontAlgn="base">
        <a:spcBef>
          <a:spcPct val="0"/>
        </a:spcBef>
        <a:spcAft>
          <a:spcPct val="0"/>
        </a:spcAft>
        <a:defRPr sz="2700">
          <a:solidFill>
            <a:srgbClr val="FFFFFF"/>
          </a:solidFill>
          <a:latin typeface="+mn-lt"/>
          <a:ea typeface="+mn-ea"/>
          <a:cs typeface="+mn-cs"/>
          <a:sym typeface="Gill Sans Light" charset="0"/>
        </a:defRPr>
      </a:lvl7pPr>
      <a:lvl8pPr marL="964372" algn="ctr" rtl="0" fontAlgn="base">
        <a:spcBef>
          <a:spcPct val="0"/>
        </a:spcBef>
        <a:spcAft>
          <a:spcPct val="0"/>
        </a:spcAft>
        <a:defRPr sz="2700">
          <a:solidFill>
            <a:srgbClr val="FFFFFF"/>
          </a:solidFill>
          <a:latin typeface="+mn-lt"/>
          <a:ea typeface="+mn-ea"/>
          <a:cs typeface="+mn-cs"/>
          <a:sym typeface="Gill Sans Light" charset="0"/>
        </a:defRPr>
      </a:lvl8pPr>
      <a:lvl9pPr marL="1285829" algn="ctr" rtl="0" fontAlgn="base">
        <a:spcBef>
          <a:spcPct val="0"/>
        </a:spcBef>
        <a:spcAft>
          <a:spcPct val="0"/>
        </a:spcAft>
        <a:defRPr sz="2700">
          <a:solidFill>
            <a:srgbClr val="FFFFFF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4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457" algn="l" defTabSz="3214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915" algn="l" defTabSz="3214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372" algn="l" defTabSz="3214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829" algn="l" defTabSz="3214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7287" algn="l" defTabSz="3214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744" algn="l" defTabSz="3214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50201" algn="l" defTabSz="3214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1659" algn="l" defTabSz="3214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91F38"/>
            </a:gs>
            <a:gs pos="100000">
              <a:srgbClr val="456387"/>
            </a:gs>
          </a:gsLst>
          <a:lin ang="195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15" tIns="35715" rIns="35715" bIns="3571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 Light" charset="0"/>
              </a:rPr>
              <a:t>Click to edit Master title style</a:t>
            </a:r>
          </a:p>
        </p:txBody>
      </p:sp>
      <p:sp>
        <p:nvSpPr>
          <p:cNvPr id="2050" name="Rectangle 2"/>
          <p:cNvSpPr>
            <a:spLocks noChangeArrowheads="1"/>
          </p:cNvSpPr>
          <p:nvPr>
            <p:ph type="body" idx="1"/>
          </p:nvPr>
        </p:nvSpPr>
        <p:spPr bwMode="auto">
          <a:xfrm>
            <a:off x="250032" y="2241352"/>
            <a:ext cx="8643938" cy="410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15" tIns="35715" rIns="35715" bIns="3571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>
                <a:sym typeface="Gill Sans Light" charset="0"/>
              </a:rPr>
              <a:t>Second level</a:t>
            </a:r>
          </a:p>
          <a:p>
            <a:pPr lvl="2"/>
            <a:r>
              <a:rPr lang="en-US">
                <a:sym typeface="Gill Sans Light" charset="0"/>
              </a:rPr>
              <a:t>Third level</a:t>
            </a:r>
          </a:p>
          <a:p>
            <a:pPr lvl="3"/>
            <a:r>
              <a:rPr lang="en-US">
                <a:sym typeface="Gill Sans Light" charset="0"/>
              </a:rPr>
              <a:t>Fourth level</a:t>
            </a:r>
          </a:p>
          <a:p>
            <a:pPr lvl="4"/>
            <a:r>
              <a:rPr lang="en-US">
                <a:sym typeface="Gill Sans Light" charset="0"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4565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993" r:id="rId1"/>
    <p:sldLayoutId id="2147485994" r:id="rId2"/>
    <p:sldLayoutId id="2147485995" r:id="rId3"/>
    <p:sldLayoutId id="2147485996" r:id="rId4"/>
    <p:sldLayoutId id="2147485997" r:id="rId5"/>
    <p:sldLayoutId id="2147485998" r:id="rId6"/>
    <p:sldLayoutId id="2147485999" r:id="rId7"/>
    <p:sldLayoutId id="2147486000" r:id="rId8"/>
    <p:sldLayoutId id="2147486001" r:id="rId9"/>
    <p:sldLayoutId id="2147486002" r:id="rId10"/>
    <p:sldLayoutId id="2147486003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5100">
          <a:solidFill>
            <a:srgbClr val="FFFFFF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5100">
          <a:solidFill>
            <a:srgbClr val="FFFFFF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5100">
          <a:solidFill>
            <a:srgbClr val="FFFFFF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5100">
          <a:solidFill>
            <a:srgbClr val="FFFFFF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5100">
          <a:solidFill>
            <a:srgbClr val="FFFFFF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321440" algn="ctr" rtl="0" fontAlgn="base">
        <a:spcBef>
          <a:spcPct val="0"/>
        </a:spcBef>
        <a:spcAft>
          <a:spcPct val="0"/>
        </a:spcAft>
        <a:defRPr sz="5100">
          <a:solidFill>
            <a:srgbClr val="FFFFFF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642882" algn="ctr" rtl="0" fontAlgn="base">
        <a:spcBef>
          <a:spcPct val="0"/>
        </a:spcBef>
        <a:spcAft>
          <a:spcPct val="0"/>
        </a:spcAft>
        <a:defRPr sz="5100">
          <a:solidFill>
            <a:srgbClr val="FFFFFF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964323" algn="ctr" rtl="0" fontAlgn="base">
        <a:spcBef>
          <a:spcPct val="0"/>
        </a:spcBef>
        <a:spcAft>
          <a:spcPct val="0"/>
        </a:spcAft>
        <a:defRPr sz="5100">
          <a:solidFill>
            <a:srgbClr val="FFFFFF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285763" algn="ctr" rtl="0" fontAlgn="base">
        <a:spcBef>
          <a:spcPct val="0"/>
        </a:spcBef>
        <a:spcAft>
          <a:spcPct val="0"/>
        </a:spcAft>
        <a:defRPr sz="5100">
          <a:solidFill>
            <a:srgbClr val="FFFFFF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214294" indent="-214294" algn="l" rtl="0" fontAlgn="base">
        <a:spcBef>
          <a:spcPts val="2672"/>
        </a:spcBef>
        <a:spcAft>
          <a:spcPct val="0"/>
        </a:spcAft>
        <a:buSzPct val="81000"/>
        <a:buFont typeface="Gill Sans Light" charset="0"/>
        <a:buChar char="•"/>
        <a:defRPr sz="2700">
          <a:solidFill>
            <a:srgbClr val="FFFFFF"/>
          </a:solidFill>
          <a:latin typeface="+mn-lt"/>
          <a:ea typeface="+mn-ea"/>
          <a:cs typeface="+mn-cs"/>
          <a:sym typeface="Gill Sans Light" charset="0"/>
        </a:defRPr>
      </a:lvl1pPr>
      <a:lvl2pPr marL="446446" indent="-214294" algn="l" rtl="0" fontAlgn="base">
        <a:spcBef>
          <a:spcPts val="2672"/>
        </a:spcBef>
        <a:spcAft>
          <a:spcPct val="0"/>
        </a:spcAft>
        <a:buSzPct val="81000"/>
        <a:buFont typeface="Gill Sans Light" charset="0"/>
        <a:buChar char="•"/>
        <a:defRPr sz="2700">
          <a:solidFill>
            <a:srgbClr val="FFFFFF"/>
          </a:solidFill>
          <a:latin typeface="+mn-lt"/>
          <a:ea typeface="+mn-ea"/>
          <a:cs typeface="+mn-cs"/>
          <a:sym typeface="Gill Sans Light" charset="0"/>
        </a:defRPr>
      </a:lvl2pPr>
      <a:lvl3pPr marL="714314" indent="-214294" algn="l" rtl="0" fontAlgn="base">
        <a:spcBef>
          <a:spcPts val="2672"/>
        </a:spcBef>
        <a:spcAft>
          <a:spcPct val="0"/>
        </a:spcAft>
        <a:buSzPct val="81000"/>
        <a:buFont typeface="Gill Sans Light" charset="0"/>
        <a:buChar char="•"/>
        <a:defRPr sz="2700">
          <a:solidFill>
            <a:srgbClr val="FFFFFF"/>
          </a:solidFill>
          <a:latin typeface="+mn-lt"/>
          <a:ea typeface="+mn-ea"/>
          <a:cs typeface="+mn-cs"/>
          <a:sym typeface="Gill Sans Light" charset="0"/>
        </a:defRPr>
      </a:lvl3pPr>
      <a:lvl4pPr marL="982181" indent="-214294" algn="l" rtl="0" fontAlgn="base">
        <a:spcBef>
          <a:spcPts val="2672"/>
        </a:spcBef>
        <a:spcAft>
          <a:spcPct val="0"/>
        </a:spcAft>
        <a:buSzPct val="81000"/>
        <a:buFont typeface="Gill Sans Light" charset="0"/>
        <a:buChar char="•"/>
        <a:defRPr sz="2700">
          <a:solidFill>
            <a:srgbClr val="FFFFFF"/>
          </a:solidFill>
          <a:latin typeface="+mn-lt"/>
          <a:ea typeface="+mn-ea"/>
          <a:cs typeface="+mn-cs"/>
          <a:sym typeface="Gill Sans Light" charset="0"/>
        </a:defRPr>
      </a:lvl4pPr>
      <a:lvl5pPr marL="1250048" indent="-214294" algn="l" rtl="0" fontAlgn="base">
        <a:spcBef>
          <a:spcPts val="2672"/>
        </a:spcBef>
        <a:spcAft>
          <a:spcPct val="0"/>
        </a:spcAft>
        <a:buSzPct val="81000"/>
        <a:buFont typeface="Gill Sans Light" charset="0"/>
        <a:buChar char="•"/>
        <a:defRPr sz="2700">
          <a:solidFill>
            <a:srgbClr val="FFFFFF"/>
          </a:solidFill>
          <a:latin typeface="+mn-lt"/>
          <a:ea typeface="+mn-ea"/>
          <a:cs typeface="+mn-cs"/>
          <a:sym typeface="Gill Sans Light" charset="0"/>
        </a:defRPr>
      </a:lvl5pPr>
      <a:lvl6pPr marL="1571488" indent="-214294" algn="l" rtl="0" fontAlgn="base">
        <a:spcBef>
          <a:spcPts val="2672"/>
        </a:spcBef>
        <a:spcAft>
          <a:spcPct val="0"/>
        </a:spcAft>
        <a:buSzPct val="81000"/>
        <a:buFont typeface="Gill Sans Light" charset="0"/>
        <a:buChar char="•"/>
        <a:defRPr sz="2700">
          <a:solidFill>
            <a:srgbClr val="FFFFFF"/>
          </a:solidFill>
          <a:latin typeface="+mn-lt"/>
          <a:ea typeface="+mn-ea"/>
          <a:cs typeface="+mn-cs"/>
          <a:sym typeface="Gill Sans Light" charset="0"/>
        </a:defRPr>
      </a:lvl6pPr>
      <a:lvl7pPr marL="1892929" indent="-214294" algn="l" rtl="0" fontAlgn="base">
        <a:spcBef>
          <a:spcPts val="2672"/>
        </a:spcBef>
        <a:spcAft>
          <a:spcPct val="0"/>
        </a:spcAft>
        <a:buSzPct val="81000"/>
        <a:buFont typeface="Gill Sans Light" charset="0"/>
        <a:buChar char="•"/>
        <a:defRPr sz="2700">
          <a:solidFill>
            <a:srgbClr val="FFFFFF"/>
          </a:solidFill>
          <a:latin typeface="+mn-lt"/>
          <a:ea typeface="+mn-ea"/>
          <a:cs typeface="+mn-cs"/>
          <a:sym typeface="Gill Sans Light" charset="0"/>
        </a:defRPr>
      </a:lvl7pPr>
      <a:lvl8pPr marL="2214371" indent="-214294" algn="l" rtl="0" fontAlgn="base">
        <a:spcBef>
          <a:spcPts val="2672"/>
        </a:spcBef>
        <a:spcAft>
          <a:spcPct val="0"/>
        </a:spcAft>
        <a:buSzPct val="81000"/>
        <a:buFont typeface="Gill Sans Light" charset="0"/>
        <a:buChar char="•"/>
        <a:defRPr sz="2700">
          <a:solidFill>
            <a:srgbClr val="FFFFFF"/>
          </a:solidFill>
          <a:latin typeface="+mn-lt"/>
          <a:ea typeface="+mn-ea"/>
          <a:cs typeface="+mn-cs"/>
          <a:sym typeface="Gill Sans Light" charset="0"/>
        </a:defRPr>
      </a:lvl8pPr>
      <a:lvl9pPr marL="2535811" indent="-214294" algn="l" rtl="0" fontAlgn="base">
        <a:spcBef>
          <a:spcPts val="2672"/>
        </a:spcBef>
        <a:spcAft>
          <a:spcPct val="0"/>
        </a:spcAft>
        <a:buSzPct val="81000"/>
        <a:buFont typeface="Gill Sans Light" charset="0"/>
        <a:buChar char="•"/>
        <a:defRPr sz="2700">
          <a:solidFill>
            <a:srgbClr val="FFFFFF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44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440" algn="l" defTabSz="32144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882" algn="l" defTabSz="32144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323" algn="l" defTabSz="32144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763" algn="l" defTabSz="32144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7205" algn="l" defTabSz="32144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645" algn="l" defTabSz="32144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50086" algn="l" defTabSz="32144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1527" algn="l" defTabSz="32144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aga-project.or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jpeg"/><Relationship Id="rId5" Type="http://schemas.openxmlformats.org/officeDocument/2006/relationships/image" Target="../media/image5.png"/><Relationship Id="rId6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9.jpe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79400" y="2337330"/>
            <a:ext cx="8864600" cy="1218670"/>
          </a:xfrm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194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30867" y="3969808"/>
            <a:ext cx="6400800" cy="1068388"/>
          </a:xfrm>
        </p:spPr>
        <p:txBody>
          <a:bodyPr/>
          <a:lstStyle/>
          <a:p>
            <a:pPr eaLnBrk="1" hangingPunct="1"/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Antons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Treikalis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, Ole  Weidner, SJ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http://</a:t>
            </a:r>
            <a:r>
              <a:rPr lang="en-US" dirty="0" err="1">
                <a:latin typeface="Arial" charset="0"/>
                <a:ea typeface="ＭＳ Ｐゴシック" charset="0"/>
                <a:cs typeface="ＭＳ Ｐゴシック" charset="0"/>
              </a:rPr>
              <a:t>radical.rutgers.edu</a:t>
            </a:r>
            <a:endParaRPr lang="en-US" b="1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eaLnBrk="1" hangingPunct="1"/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8195" name="Picture 3" descr="jctc_cover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3525" y="0"/>
            <a:ext cx="1260475" cy="176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6" name="Picture 2"/>
          <p:cNvSpPr>
            <a:spLocks noChangeAspect="1" noChangeArrowheads="1"/>
          </p:cNvSpPr>
          <p:nvPr/>
        </p:nvSpPr>
        <p:spPr bwMode="auto">
          <a:xfrm>
            <a:off x="6951663" y="5118100"/>
            <a:ext cx="2192337" cy="1712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8197" name="Picture 314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1700" y="0"/>
            <a:ext cx="1911350" cy="174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 descr="http://radical.rutgers.edu/tmp/2012/07/header_01.png"/>
          <p:cNvPicPr>
            <a:picLocks noChangeAspect="1" noChangeArrowheads="1"/>
          </p:cNvPicPr>
          <p:nvPr/>
        </p:nvPicPr>
        <p:blipFill rotWithShape="1">
          <a:blip r:embed="rId5" cstate="print">
            <a:extLst/>
          </a:blip>
          <a:srcRect t="6612" r="77171" b="8570"/>
          <a:stretch/>
        </p:blipFill>
        <p:spPr bwMode="auto">
          <a:xfrm>
            <a:off x="0" y="4965700"/>
            <a:ext cx="1943656" cy="1892300"/>
          </a:xfrm>
          <a:prstGeom prst="ellipse">
            <a:avLst/>
          </a:prstGeom>
          <a:ln>
            <a:noFill/>
          </a:ln>
          <a:effectLst>
            <a:softEdge rad="112500"/>
          </a:effectLst>
          <a:extLst/>
        </p:spPr>
      </p:pic>
      <p:sp>
        <p:nvSpPr>
          <p:cNvPr id="8199" name="Picture 4"/>
          <p:cNvSpPr>
            <a:spLocks noChangeAspect="1" noChangeArrowheads="1"/>
          </p:cNvSpPr>
          <p:nvPr/>
        </p:nvSpPr>
        <p:spPr bwMode="auto">
          <a:xfrm>
            <a:off x="4275138" y="5786438"/>
            <a:ext cx="1719262" cy="107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8200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0600" y="5600700"/>
            <a:ext cx="1681163" cy="109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/>
          <p:cNvSpPr>
            <a:spLocks noGrp="1"/>
          </p:cNvSpPr>
          <p:nvPr>
            <p:ph type="title"/>
          </p:nvPr>
        </p:nvSpPr>
        <p:spPr>
          <a:xfrm>
            <a:off x="211138" y="136525"/>
            <a:ext cx="8691562" cy="808038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Pilot Abstractions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93675" y="1085850"/>
            <a:ext cx="8778875" cy="112871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rgbClr val="5F5F5F"/>
                </a:solidFill>
                <a:latin typeface="+mn-lt"/>
                <a:ea typeface="ＭＳ Ｐゴシック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rgbClr val="5F5F5F"/>
                </a:solidFill>
                <a:latin typeface="+mn-lt"/>
                <a:ea typeface="ＭＳ Ｐゴシック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rgbClr val="5F5F5F"/>
                </a:solidFill>
                <a:latin typeface="+mn-lt"/>
                <a:ea typeface="ＭＳ Ｐゴシック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rgbClr val="5F5F5F"/>
                </a:solidFill>
                <a:latin typeface="+mn-lt"/>
                <a:ea typeface="ＭＳ Ｐゴシック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rgbClr val="5F5F5F"/>
                </a:solidFill>
                <a:latin typeface="+mn-lt"/>
                <a:ea typeface="ＭＳ Ｐゴシック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rgbClr val="5F5F5F"/>
                </a:solidFill>
                <a:latin typeface="+mn-lt"/>
                <a:ea typeface="ＭＳ Ｐゴシック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rgbClr val="5F5F5F"/>
                </a:solidFill>
                <a:latin typeface="+mn-lt"/>
                <a:ea typeface="ＭＳ Ｐゴシック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rgbClr val="5F5F5F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buFontTx/>
              <a:buNone/>
              <a:defRPr/>
            </a:pPr>
            <a:r>
              <a:rPr lang="en-US" sz="2000" dirty="0" smtClean="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t>Working definition</a:t>
            </a:r>
            <a:r>
              <a:rPr lang="en-US" sz="2000" dirty="0" smtClean="0">
                <a:latin typeface="Arial" charset="0"/>
                <a:ea typeface="ＭＳ Ｐゴシック" charset="0"/>
                <a:cs typeface="ＭＳ Ｐゴシック" charset="0"/>
              </a:rPr>
              <a:t>: </a:t>
            </a:r>
            <a:r>
              <a:rPr lang="en-GB" sz="2000" dirty="0" smtClean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rPr>
              <a:t>A system that generalizes a placeholder job to provide multi-level scheduling to allow application-level control over the system scheduler via a scheduling overlay.</a:t>
            </a:r>
            <a:endParaRPr lang="en-GB" sz="2000" dirty="0">
              <a:solidFill>
                <a:schemeClr val="bg2">
                  <a:lumMod val="75000"/>
                </a:schemeClr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507" name="AutoShape 2"/>
          <p:cNvSpPr>
            <a:spLocks/>
          </p:cNvSpPr>
          <p:nvPr/>
        </p:nvSpPr>
        <p:spPr bwMode="auto">
          <a:xfrm>
            <a:off x="909638" y="4695825"/>
            <a:ext cx="7512050" cy="1331913"/>
          </a:xfrm>
          <a:prstGeom prst="roundRect">
            <a:avLst>
              <a:gd name="adj" fmla="val 7690"/>
            </a:avLst>
          </a:prstGeom>
          <a:noFill/>
          <a:ln w="3175">
            <a:solidFill>
              <a:srgbClr val="5F5F5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algn="ctr"/>
            <a:endParaRPr lang="en-US">
              <a:solidFill>
                <a:srgbClr val="FFFFFF"/>
              </a:solidFill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1508" name="Rectangle 3"/>
          <p:cNvSpPr>
            <a:spLocks/>
          </p:cNvSpPr>
          <p:nvPr/>
        </p:nvSpPr>
        <p:spPr bwMode="auto">
          <a:xfrm>
            <a:off x="1011238" y="4970463"/>
            <a:ext cx="1543050" cy="904875"/>
          </a:xfrm>
          <a:prstGeom prst="rect">
            <a:avLst/>
          </a:prstGeom>
          <a:noFill/>
          <a:ln w="12700">
            <a:solidFill>
              <a:srgbClr val="5F5F5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b"/>
          <a:lstStyle/>
          <a:p>
            <a:pPr algn="ctr"/>
            <a:r>
              <a:rPr lang="en-US">
                <a:ea typeface="ヒラギノ角ゴ ProN W3" charset="0"/>
                <a:cs typeface="ヒラギノ角ゴ ProN W3" charset="0"/>
                <a:sym typeface="Gill Sans" charset="0"/>
              </a:rPr>
              <a:t>Resource A</a:t>
            </a:r>
          </a:p>
        </p:txBody>
      </p:sp>
      <p:sp>
        <p:nvSpPr>
          <p:cNvPr id="21509" name="Rectangle 4"/>
          <p:cNvSpPr>
            <a:spLocks/>
          </p:cNvSpPr>
          <p:nvPr/>
        </p:nvSpPr>
        <p:spPr bwMode="auto">
          <a:xfrm>
            <a:off x="2833688" y="4970463"/>
            <a:ext cx="1543050" cy="904875"/>
          </a:xfrm>
          <a:prstGeom prst="rect">
            <a:avLst/>
          </a:prstGeom>
          <a:noFill/>
          <a:ln w="19050">
            <a:solidFill>
              <a:srgbClr val="AAE98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b"/>
          <a:lstStyle/>
          <a:p>
            <a:pPr algn="ctr"/>
            <a:r>
              <a:rPr lang="en-US">
                <a:ea typeface="ヒラギノ角ゴ ProN W3" charset="0"/>
                <a:cs typeface="ヒラギノ角ゴ ProN W3" charset="0"/>
                <a:sym typeface="Gill Sans" charset="0"/>
              </a:rPr>
              <a:t>Resource B</a:t>
            </a:r>
          </a:p>
        </p:txBody>
      </p:sp>
      <p:sp>
        <p:nvSpPr>
          <p:cNvPr id="21510" name="Rectangle 5"/>
          <p:cNvSpPr>
            <a:spLocks/>
          </p:cNvSpPr>
          <p:nvPr/>
        </p:nvSpPr>
        <p:spPr bwMode="auto">
          <a:xfrm>
            <a:off x="4656138" y="4970463"/>
            <a:ext cx="1543050" cy="904875"/>
          </a:xfrm>
          <a:prstGeom prst="rect">
            <a:avLst/>
          </a:prstGeom>
          <a:noFill/>
          <a:ln w="12700">
            <a:solidFill>
              <a:srgbClr val="5F5F5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b"/>
          <a:lstStyle/>
          <a:p>
            <a:pPr algn="ctr"/>
            <a:r>
              <a:rPr lang="en-US">
                <a:ea typeface="ヒラギノ角ゴ ProN W3" charset="0"/>
                <a:cs typeface="ヒラギノ角ゴ ProN W3" charset="0"/>
                <a:sym typeface="Gill Sans" charset="0"/>
              </a:rPr>
              <a:t>Resource C</a:t>
            </a:r>
          </a:p>
        </p:txBody>
      </p:sp>
      <p:sp>
        <p:nvSpPr>
          <p:cNvPr id="21511" name="Rectangle 6"/>
          <p:cNvSpPr>
            <a:spLocks/>
          </p:cNvSpPr>
          <p:nvPr/>
        </p:nvSpPr>
        <p:spPr bwMode="auto">
          <a:xfrm>
            <a:off x="6478588" y="4970463"/>
            <a:ext cx="1543050" cy="904875"/>
          </a:xfrm>
          <a:prstGeom prst="rect">
            <a:avLst/>
          </a:prstGeom>
          <a:noFill/>
          <a:ln w="19050">
            <a:solidFill>
              <a:srgbClr val="AAE98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b"/>
          <a:lstStyle/>
          <a:p>
            <a:pPr algn="ctr"/>
            <a:r>
              <a:rPr lang="en-US">
                <a:ea typeface="ヒラギノ角ゴ ProN W3" charset="0"/>
                <a:cs typeface="ヒラギノ角ゴ ProN W3" charset="0"/>
                <a:sym typeface="Gill Sans" charset="0"/>
              </a:rPr>
              <a:t>Resource D</a:t>
            </a:r>
          </a:p>
        </p:txBody>
      </p:sp>
      <p:sp>
        <p:nvSpPr>
          <p:cNvPr id="21512" name="AutoShape 7"/>
          <p:cNvSpPr>
            <a:spLocks/>
          </p:cNvSpPr>
          <p:nvPr/>
        </p:nvSpPr>
        <p:spPr bwMode="auto">
          <a:xfrm>
            <a:off x="198438" y="3603625"/>
            <a:ext cx="8364537" cy="2571750"/>
          </a:xfrm>
          <a:prstGeom prst="roundRect">
            <a:avLst>
              <a:gd name="adj" fmla="val 4167"/>
            </a:avLst>
          </a:prstGeom>
          <a:noFill/>
          <a:ln w="3175" cap="rnd">
            <a:solidFill>
              <a:srgbClr val="5F5F5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algn="ctr"/>
            <a:endParaRPr lang="en-US">
              <a:solidFill>
                <a:srgbClr val="FFFFFF"/>
              </a:solidFill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1513" name="Rectangle 8"/>
          <p:cNvSpPr>
            <a:spLocks/>
          </p:cNvSpPr>
          <p:nvPr/>
        </p:nvSpPr>
        <p:spPr bwMode="auto">
          <a:xfrm>
            <a:off x="957263" y="2462213"/>
            <a:ext cx="3262312" cy="781050"/>
          </a:xfrm>
          <a:prstGeom prst="rect">
            <a:avLst/>
          </a:prstGeom>
          <a:noFill/>
          <a:ln w="19050">
            <a:solidFill>
              <a:srgbClr val="FFBF5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algn="ctr"/>
            <a:r>
              <a:rPr lang="en-US">
                <a:ea typeface="ヒラギノ角ゴ ProN W3" charset="0"/>
                <a:cs typeface="ヒラギノ角ゴ ProN W3" charset="0"/>
                <a:sym typeface="Gill Sans" charset="0"/>
              </a:rPr>
              <a:t>User Application</a:t>
            </a:r>
          </a:p>
        </p:txBody>
      </p:sp>
      <p:sp>
        <p:nvSpPr>
          <p:cNvPr id="21514" name="Oval 9"/>
          <p:cNvSpPr>
            <a:spLocks/>
          </p:cNvSpPr>
          <p:nvPr/>
        </p:nvSpPr>
        <p:spPr bwMode="auto">
          <a:xfrm>
            <a:off x="1038225" y="2828925"/>
            <a:ext cx="357188" cy="334963"/>
          </a:xfrm>
          <a:prstGeom prst="ellipse">
            <a:avLst/>
          </a:prstGeom>
          <a:solidFill>
            <a:srgbClr val="FFBF56">
              <a:alpha val="25098"/>
            </a:srgbClr>
          </a:solidFill>
          <a:ln w="19050">
            <a:solidFill>
              <a:srgbClr val="FFBF56"/>
            </a:solidFill>
            <a:round/>
            <a:headEnd/>
            <a:tailEnd/>
          </a:ln>
        </p:spPr>
        <p:txBody>
          <a:bodyPr lIns="0" tIns="0" rIns="0" bIns="0"/>
          <a:lstStyle/>
          <a:p>
            <a:pPr algn="ctr"/>
            <a:endParaRPr lang="en-US">
              <a:solidFill>
                <a:srgbClr val="FFFFFF"/>
              </a:solidFill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1515" name="Oval 10"/>
          <p:cNvSpPr>
            <a:spLocks/>
          </p:cNvSpPr>
          <p:nvPr/>
        </p:nvSpPr>
        <p:spPr bwMode="auto">
          <a:xfrm>
            <a:off x="1441450" y="2828925"/>
            <a:ext cx="357188" cy="334963"/>
          </a:xfrm>
          <a:prstGeom prst="ellipse">
            <a:avLst/>
          </a:prstGeom>
          <a:solidFill>
            <a:srgbClr val="FFBF56">
              <a:alpha val="25098"/>
            </a:srgbClr>
          </a:solidFill>
          <a:ln w="19050">
            <a:solidFill>
              <a:srgbClr val="FFBF56"/>
            </a:solidFill>
            <a:round/>
            <a:headEnd/>
            <a:tailEnd/>
          </a:ln>
        </p:spPr>
        <p:txBody>
          <a:bodyPr lIns="0" tIns="0" rIns="0" bIns="0"/>
          <a:lstStyle/>
          <a:p>
            <a:pPr algn="ctr"/>
            <a:endParaRPr lang="en-US">
              <a:solidFill>
                <a:srgbClr val="FFFFFF"/>
              </a:solidFill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1516" name="Oval 11"/>
          <p:cNvSpPr>
            <a:spLocks/>
          </p:cNvSpPr>
          <p:nvPr/>
        </p:nvSpPr>
        <p:spPr bwMode="auto">
          <a:xfrm>
            <a:off x="1844675" y="2828925"/>
            <a:ext cx="357188" cy="334963"/>
          </a:xfrm>
          <a:prstGeom prst="ellipse">
            <a:avLst/>
          </a:prstGeom>
          <a:solidFill>
            <a:srgbClr val="FFBF56">
              <a:alpha val="25098"/>
            </a:srgbClr>
          </a:solidFill>
          <a:ln w="19050">
            <a:solidFill>
              <a:srgbClr val="FFBF56"/>
            </a:solidFill>
            <a:round/>
            <a:headEnd/>
            <a:tailEnd/>
          </a:ln>
        </p:spPr>
        <p:txBody>
          <a:bodyPr lIns="0" tIns="0" rIns="0" bIns="0"/>
          <a:lstStyle/>
          <a:p>
            <a:pPr algn="ctr"/>
            <a:endParaRPr lang="en-US">
              <a:solidFill>
                <a:srgbClr val="FFFFFF"/>
              </a:solidFill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1517" name="Rectangle 12"/>
          <p:cNvSpPr>
            <a:spLocks/>
          </p:cNvSpPr>
          <p:nvPr/>
        </p:nvSpPr>
        <p:spPr bwMode="auto">
          <a:xfrm rot="-5400000">
            <a:off x="-117475" y="4506913"/>
            <a:ext cx="1277937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/>
          <a:p>
            <a:pPr algn="ctr"/>
            <a:r>
              <a:rPr lang="en-US">
                <a:ea typeface="ヒラギノ角ゴ ProN W3" charset="0"/>
                <a:cs typeface="ヒラギノ角ゴ ProN W3" charset="0"/>
                <a:sym typeface="Gill Sans" charset="0"/>
              </a:rPr>
              <a:t>System Space</a:t>
            </a:r>
          </a:p>
        </p:txBody>
      </p:sp>
      <p:sp>
        <p:nvSpPr>
          <p:cNvPr id="21518" name="AutoShape 13"/>
          <p:cNvSpPr>
            <a:spLocks/>
          </p:cNvSpPr>
          <p:nvPr/>
        </p:nvSpPr>
        <p:spPr bwMode="auto">
          <a:xfrm>
            <a:off x="198438" y="2309813"/>
            <a:ext cx="8364537" cy="1079500"/>
          </a:xfrm>
          <a:prstGeom prst="roundRect">
            <a:avLst>
              <a:gd name="adj" fmla="val 8819"/>
            </a:avLst>
          </a:prstGeom>
          <a:noFill/>
          <a:ln w="3175" cap="rnd">
            <a:solidFill>
              <a:srgbClr val="5F5F5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algn="ctr"/>
            <a:endParaRPr lang="en-US">
              <a:solidFill>
                <a:srgbClr val="FFFFFF"/>
              </a:solidFill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1519" name="Rectangle 14"/>
          <p:cNvSpPr>
            <a:spLocks/>
          </p:cNvSpPr>
          <p:nvPr/>
        </p:nvSpPr>
        <p:spPr bwMode="auto">
          <a:xfrm rot="-5400000">
            <a:off x="-6350" y="2533650"/>
            <a:ext cx="1055688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/>
          <a:p>
            <a:pPr algn="ctr"/>
            <a:r>
              <a:rPr lang="en-US">
                <a:ea typeface="ヒラギノ角ゴ ProN W3" charset="0"/>
                <a:cs typeface="ヒラギノ角ゴ ProN W3" charset="0"/>
                <a:sym typeface="Gill Sans" charset="0"/>
              </a:rPr>
              <a:t>User Space</a:t>
            </a:r>
          </a:p>
        </p:txBody>
      </p:sp>
      <p:sp>
        <p:nvSpPr>
          <p:cNvPr id="18" name="Oval 15"/>
          <p:cNvSpPr>
            <a:spLocks/>
          </p:cNvSpPr>
          <p:nvPr/>
        </p:nvSpPr>
        <p:spPr bwMode="auto">
          <a:xfrm>
            <a:off x="2106613" y="5138738"/>
            <a:ext cx="357187" cy="334962"/>
          </a:xfrm>
          <a:prstGeom prst="ellipse">
            <a:avLst/>
          </a:prstGeom>
          <a:solidFill>
            <a:schemeClr val="accent5">
              <a:alpha val="25000"/>
            </a:schemeClr>
          </a:solidFill>
          <a:ln w="19050">
            <a:solidFill>
              <a:schemeClr val="accent5"/>
            </a:solidFill>
          </a:ln>
          <a:effectLst/>
        </p:spPr>
        <p:txBody>
          <a:bodyPr lIns="0" tIns="0" rIns="0" bIns="0"/>
          <a:lstStyle/>
          <a:p>
            <a:pPr algn="ctr">
              <a:defRPr/>
            </a:pPr>
            <a:endParaRPr lang="en-US">
              <a:solidFill>
                <a:srgbClr val="FFFFFF"/>
              </a:solidFill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9" name="Oval 16"/>
          <p:cNvSpPr>
            <a:spLocks/>
          </p:cNvSpPr>
          <p:nvPr/>
        </p:nvSpPr>
        <p:spPr bwMode="auto">
          <a:xfrm>
            <a:off x="5754688" y="5154613"/>
            <a:ext cx="357187" cy="334962"/>
          </a:xfrm>
          <a:prstGeom prst="ellipse">
            <a:avLst/>
          </a:prstGeom>
          <a:solidFill>
            <a:schemeClr val="accent5">
              <a:alpha val="25000"/>
            </a:schemeClr>
          </a:solidFill>
          <a:ln w="19050">
            <a:solidFill>
              <a:schemeClr val="accent5"/>
            </a:solidFill>
          </a:ln>
          <a:effectLst/>
        </p:spPr>
        <p:txBody>
          <a:bodyPr lIns="0" tIns="0" rIns="0" bIns="0"/>
          <a:lstStyle/>
          <a:p>
            <a:pPr algn="ctr">
              <a:defRPr/>
            </a:pPr>
            <a:endParaRPr lang="en-US">
              <a:solidFill>
                <a:srgbClr val="FFFFFF"/>
              </a:solidFill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0" name="Oval 17"/>
          <p:cNvSpPr>
            <a:spLocks/>
          </p:cNvSpPr>
          <p:nvPr/>
        </p:nvSpPr>
        <p:spPr bwMode="auto">
          <a:xfrm>
            <a:off x="1749425" y="5138738"/>
            <a:ext cx="357188" cy="334962"/>
          </a:xfrm>
          <a:prstGeom prst="ellipse">
            <a:avLst/>
          </a:prstGeom>
          <a:solidFill>
            <a:schemeClr val="accent5">
              <a:alpha val="25000"/>
            </a:schemeClr>
          </a:solidFill>
          <a:ln w="19050">
            <a:solidFill>
              <a:schemeClr val="accent5"/>
            </a:solidFill>
          </a:ln>
          <a:effectLst/>
        </p:spPr>
        <p:txBody>
          <a:bodyPr lIns="0" tIns="0" rIns="0" bIns="0"/>
          <a:lstStyle/>
          <a:p>
            <a:pPr algn="ctr">
              <a:defRPr/>
            </a:pPr>
            <a:endParaRPr lang="en-US">
              <a:solidFill>
                <a:srgbClr val="FFFFFF"/>
              </a:solidFill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1" name="Oval 18"/>
          <p:cNvSpPr>
            <a:spLocks/>
          </p:cNvSpPr>
          <p:nvPr/>
        </p:nvSpPr>
        <p:spPr bwMode="auto">
          <a:xfrm>
            <a:off x="1401763" y="5138738"/>
            <a:ext cx="357187" cy="334962"/>
          </a:xfrm>
          <a:prstGeom prst="ellipse">
            <a:avLst/>
          </a:prstGeom>
          <a:solidFill>
            <a:schemeClr val="accent5">
              <a:alpha val="25000"/>
            </a:schemeClr>
          </a:solidFill>
          <a:ln w="19050">
            <a:solidFill>
              <a:schemeClr val="accent5"/>
            </a:solidFill>
          </a:ln>
          <a:effectLst/>
        </p:spPr>
        <p:txBody>
          <a:bodyPr lIns="0" tIns="0" rIns="0" bIns="0"/>
          <a:lstStyle/>
          <a:p>
            <a:pPr algn="ctr">
              <a:defRPr/>
            </a:pPr>
            <a:endParaRPr lang="en-US">
              <a:solidFill>
                <a:srgbClr val="FFFFFF"/>
              </a:solidFill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2" name="Oval 19"/>
          <p:cNvSpPr>
            <a:spLocks/>
          </p:cNvSpPr>
          <p:nvPr/>
        </p:nvSpPr>
        <p:spPr bwMode="auto">
          <a:xfrm>
            <a:off x="5391150" y="5154613"/>
            <a:ext cx="357188" cy="334962"/>
          </a:xfrm>
          <a:prstGeom prst="ellipse">
            <a:avLst/>
          </a:prstGeom>
          <a:solidFill>
            <a:schemeClr val="accent5">
              <a:alpha val="25000"/>
            </a:schemeClr>
          </a:solidFill>
          <a:ln w="19050">
            <a:solidFill>
              <a:schemeClr val="accent5"/>
            </a:solidFill>
          </a:ln>
          <a:effectLst/>
        </p:spPr>
        <p:txBody>
          <a:bodyPr lIns="0" tIns="0" rIns="0" bIns="0"/>
          <a:lstStyle/>
          <a:p>
            <a:pPr algn="ctr">
              <a:defRPr/>
            </a:pPr>
            <a:endParaRPr lang="en-US">
              <a:solidFill>
                <a:srgbClr val="FFFFFF"/>
              </a:solidFill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3" name="Rectangle 20"/>
          <p:cNvSpPr>
            <a:spLocks/>
          </p:cNvSpPr>
          <p:nvPr/>
        </p:nvSpPr>
        <p:spPr bwMode="auto">
          <a:xfrm>
            <a:off x="3392488" y="3800475"/>
            <a:ext cx="2074862" cy="779463"/>
          </a:xfrm>
          <a:prstGeom prst="rect">
            <a:avLst/>
          </a:prstGeom>
          <a:noFill/>
          <a:ln w="12700">
            <a:solidFill>
              <a:schemeClr val="accent5">
                <a:alpha val="85000"/>
              </a:schemeClr>
            </a:solidFill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>
              <a:defRPr/>
            </a:pPr>
            <a:r>
              <a:rPr lang="en-US">
                <a:ea typeface="ヒラギノ角ゴ ProN W3" charset="0"/>
                <a:cs typeface="ヒラギノ角ゴ ProN W3" charset="0"/>
                <a:sym typeface="Gill Sans" charset="0"/>
              </a:rPr>
              <a:t>Resource Manager</a:t>
            </a:r>
          </a:p>
        </p:txBody>
      </p:sp>
      <p:sp>
        <p:nvSpPr>
          <p:cNvPr id="24" name="Oval 21"/>
          <p:cNvSpPr>
            <a:spLocks/>
          </p:cNvSpPr>
          <p:nvPr/>
        </p:nvSpPr>
        <p:spPr bwMode="auto">
          <a:xfrm>
            <a:off x="3608388" y="4137025"/>
            <a:ext cx="357187" cy="334963"/>
          </a:xfrm>
          <a:prstGeom prst="ellipse">
            <a:avLst/>
          </a:prstGeom>
          <a:solidFill>
            <a:schemeClr val="accent5">
              <a:alpha val="25000"/>
            </a:schemeClr>
          </a:solidFill>
          <a:ln w="19050">
            <a:solidFill>
              <a:schemeClr val="accent5"/>
            </a:solidFill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>
              <a:defRPr/>
            </a:pPr>
            <a:endParaRPr lang="en-US">
              <a:solidFill>
                <a:srgbClr val="FFFFFF"/>
              </a:solidFill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5" name="Oval 22"/>
          <p:cNvSpPr>
            <a:spLocks/>
          </p:cNvSpPr>
          <p:nvPr/>
        </p:nvSpPr>
        <p:spPr bwMode="auto">
          <a:xfrm>
            <a:off x="4010025" y="4137025"/>
            <a:ext cx="355600" cy="334963"/>
          </a:xfrm>
          <a:prstGeom prst="ellipse">
            <a:avLst/>
          </a:prstGeom>
          <a:solidFill>
            <a:schemeClr val="accent5">
              <a:alpha val="25000"/>
            </a:schemeClr>
          </a:solidFill>
          <a:ln w="19050">
            <a:solidFill>
              <a:schemeClr val="accent5"/>
            </a:solidFill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>
              <a:defRPr/>
            </a:pPr>
            <a:endParaRPr lang="en-US">
              <a:solidFill>
                <a:srgbClr val="FFFFFF"/>
              </a:solidFill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1528" name="Rectangle 24"/>
          <p:cNvSpPr>
            <a:spLocks/>
          </p:cNvSpPr>
          <p:nvPr/>
        </p:nvSpPr>
        <p:spPr bwMode="auto">
          <a:xfrm>
            <a:off x="4694238" y="2462213"/>
            <a:ext cx="2352675" cy="781050"/>
          </a:xfrm>
          <a:prstGeom prst="rect">
            <a:avLst/>
          </a:prstGeom>
          <a:noFill/>
          <a:ln w="19050">
            <a:solidFill>
              <a:srgbClr val="AAE98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algn="ctr"/>
            <a:r>
              <a:rPr lang="en-US">
                <a:ea typeface="ヒラギノ角ゴ ProN W3" charset="0"/>
                <a:cs typeface="ヒラギノ角ゴ ProN W3" charset="0"/>
                <a:sym typeface="Gill Sans" charset="0"/>
              </a:rPr>
              <a:t>Pilot-Job System</a:t>
            </a:r>
          </a:p>
        </p:txBody>
      </p:sp>
      <p:sp>
        <p:nvSpPr>
          <p:cNvPr id="21529" name="AutoShape 25"/>
          <p:cNvSpPr>
            <a:spLocks/>
          </p:cNvSpPr>
          <p:nvPr/>
        </p:nvSpPr>
        <p:spPr bwMode="auto">
          <a:xfrm>
            <a:off x="4230688" y="2714625"/>
            <a:ext cx="425450" cy="263525"/>
          </a:xfrm>
          <a:prstGeom prst="leftRightArrow">
            <a:avLst>
              <a:gd name="adj1" fmla="val 25537"/>
              <a:gd name="adj2" fmla="val 51139"/>
            </a:avLst>
          </a:prstGeom>
          <a:noFill/>
          <a:ln w="19050">
            <a:solidFill>
              <a:srgbClr val="FFBF5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algn="ctr"/>
            <a:endParaRPr lang="en-US">
              <a:solidFill>
                <a:srgbClr val="FFFFFF"/>
              </a:solidFill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1530" name="AutoShape 26"/>
          <p:cNvSpPr>
            <a:spLocks/>
          </p:cNvSpPr>
          <p:nvPr/>
        </p:nvSpPr>
        <p:spPr bwMode="auto">
          <a:xfrm>
            <a:off x="7478713" y="2462213"/>
            <a:ext cx="855662" cy="781050"/>
          </a:xfrm>
          <a:custGeom>
            <a:avLst/>
            <a:gdLst>
              <a:gd name="T0" fmla="*/ 0 w 14541"/>
              <a:gd name="T1" fmla="*/ 0 h 21600"/>
              <a:gd name="T2" fmla="*/ 14541 w 14541"/>
              <a:gd name="T3" fmla="*/ 21600 h 21600"/>
            </a:gdLst>
            <a:ahLst/>
            <a:cxnLst/>
            <a:rect l="T0" t="T1" r="T2" b="T3"/>
            <a:pathLst>
              <a:path w="14541" h="21600">
                <a:moveTo>
                  <a:pt x="2823" y="0"/>
                </a:moveTo>
                <a:cubicBezTo>
                  <a:pt x="1264" y="0"/>
                  <a:pt x="0" y="1934"/>
                  <a:pt x="0" y="4320"/>
                </a:cubicBezTo>
                <a:lnTo>
                  <a:pt x="0" y="8640"/>
                </a:lnTo>
                <a:lnTo>
                  <a:pt x="-7059" y="10800"/>
                </a:lnTo>
                <a:lnTo>
                  <a:pt x="0" y="12960"/>
                </a:lnTo>
                <a:lnTo>
                  <a:pt x="0" y="17280"/>
                </a:lnTo>
                <a:cubicBezTo>
                  <a:pt x="0" y="19666"/>
                  <a:pt x="1264" y="21600"/>
                  <a:pt x="2823" y="21600"/>
                </a:cubicBezTo>
                <a:lnTo>
                  <a:pt x="11717" y="21600"/>
                </a:lnTo>
                <a:cubicBezTo>
                  <a:pt x="13277" y="21600"/>
                  <a:pt x="14541" y="19666"/>
                  <a:pt x="14541" y="17280"/>
                </a:cubicBezTo>
                <a:lnTo>
                  <a:pt x="14541" y="4320"/>
                </a:lnTo>
                <a:cubicBezTo>
                  <a:pt x="14541" y="1934"/>
                  <a:pt x="13277" y="0"/>
                  <a:pt x="11717" y="0"/>
                </a:cubicBezTo>
                <a:lnTo>
                  <a:pt x="2823" y="0"/>
                </a:lnTo>
                <a:close/>
                <a:moveTo>
                  <a:pt x="2823" y="0"/>
                </a:moveTo>
              </a:path>
            </a:pathLst>
          </a:custGeom>
          <a:noFill/>
          <a:ln w="19050">
            <a:solidFill>
              <a:srgbClr val="AAE98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/>
            <a:r>
              <a:rPr lang="en-US">
                <a:ea typeface="ヒラギノ角ゴ ProN W3" charset="0"/>
                <a:cs typeface="ヒラギノ角ゴ ProN W3" charset="0"/>
                <a:sym typeface="Gill Sans" charset="0"/>
              </a:rPr>
              <a:t>Policies</a:t>
            </a:r>
          </a:p>
        </p:txBody>
      </p:sp>
      <p:sp>
        <p:nvSpPr>
          <p:cNvPr id="29" name="Oval 27"/>
          <p:cNvSpPr>
            <a:spLocks/>
          </p:cNvSpPr>
          <p:nvPr/>
        </p:nvSpPr>
        <p:spPr bwMode="auto">
          <a:xfrm>
            <a:off x="4889500" y="2811463"/>
            <a:ext cx="965200" cy="361950"/>
          </a:xfrm>
          <a:prstGeom prst="round2DiagRect">
            <a:avLst/>
          </a:prstGeom>
          <a:solidFill>
            <a:schemeClr val="bg1"/>
          </a:solidFill>
          <a:ln w="19050">
            <a:solidFill>
              <a:srgbClr val="AAE98F"/>
            </a:solidFill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>
                <a:ea typeface="ヒラギノ角ゴ ProN W3" charset="0"/>
                <a:cs typeface="ヒラギノ角ゴ ProN W3" charset="0"/>
                <a:sym typeface="Gill Sans" charset="0"/>
              </a:rPr>
              <a:t>Pilot-Job</a:t>
            </a:r>
          </a:p>
        </p:txBody>
      </p:sp>
      <p:sp>
        <p:nvSpPr>
          <p:cNvPr id="30" name="Oval 28"/>
          <p:cNvSpPr>
            <a:spLocks/>
          </p:cNvSpPr>
          <p:nvPr/>
        </p:nvSpPr>
        <p:spPr bwMode="auto">
          <a:xfrm>
            <a:off x="5983288" y="2813050"/>
            <a:ext cx="965200" cy="361950"/>
          </a:xfrm>
          <a:prstGeom prst="round2DiagRect">
            <a:avLst/>
          </a:prstGeom>
          <a:solidFill>
            <a:schemeClr val="bg1"/>
          </a:solidFill>
          <a:ln w="19050">
            <a:solidFill>
              <a:srgbClr val="AAE98F"/>
            </a:solidFill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>
                <a:ea typeface="ヒラギノ角ゴ ProN W3" charset="0"/>
                <a:cs typeface="ヒラギノ角ゴ ProN W3" charset="0"/>
                <a:sym typeface="Gill Sans" charset="0"/>
              </a:rPr>
              <a:t>Pilot-Job</a:t>
            </a:r>
          </a:p>
        </p:txBody>
      </p:sp>
      <p:sp>
        <p:nvSpPr>
          <p:cNvPr id="31" name="Line 29"/>
          <p:cNvSpPr>
            <a:spLocks noChangeShapeType="1"/>
          </p:cNvSpPr>
          <p:nvPr/>
        </p:nvSpPr>
        <p:spPr bwMode="auto">
          <a:xfrm flipH="1">
            <a:off x="4964113" y="3149600"/>
            <a:ext cx="1201737" cy="1063625"/>
          </a:xfrm>
          <a:prstGeom prst="line">
            <a:avLst/>
          </a:prstGeom>
          <a:noFill/>
          <a:ln w="38100">
            <a:solidFill>
              <a:srgbClr val="AAE98F"/>
            </a:solidFill>
            <a:miter lim="800000"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1534" name="Oval 30"/>
          <p:cNvSpPr>
            <a:spLocks/>
          </p:cNvSpPr>
          <p:nvPr/>
        </p:nvSpPr>
        <p:spPr bwMode="auto">
          <a:xfrm>
            <a:off x="2246313" y="2820988"/>
            <a:ext cx="357187" cy="334962"/>
          </a:xfrm>
          <a:prstGeom prst="ellipse">
            <a:avLst/>
          </a:prstGeom>
          <a:solidFill>
            <a:srgbClr val="FFBF56">
              <a:alpha val="25098"/>
            </a:srgbClr>
          </a:solidFill>
          <a:ln w="19050">
            <a:solidFill>
              <a:srgbClr val="FFBF56"/>
            </a:solidFill>
            <a:round/>
            <a:headEnd/>
            <a:tailEnd/>
          </a:ln>
        </p:spPr>
        <p:txBody>
          <a:bodyPr lIns="0" tIns="0" rIns="0" bIns="0"/>
          <a:lstStyle/>
          <a:p>
            <a:pPr algn="ctr"/>
            <a:endParaRPr lang="en-US">
              <a:solidFill>
                <a:srgbClr val="FFFFFF"/>
              </a:solidFill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1535" name="Oval 31"/>
          <p:cNvSpPr>
            <a:spLocks/>
          </p:cNvSpPr>
          <p:nvPr/>
        </p:nvSpPr>
        <p:spPr bwMode="auto">
          <a:xfrm>
            <a:off x="2649538" y="2828925"/>
            <a:ext cx="357187" cy="334963"/>
          </a:xfrm>
          <a:prstGeom prst="ellipse">
            <a:avLst/>
          </a:prstGeom>
          <a:solidFill>
            <a:srgbClr val="FFBF56">
              <a:alpha val="25098"/>
            </a:srgbClr>
          </a:solidFill>
          <a:ln w="19050">
            <a:solidFill>
              <a:srgbClr val="FFBF56"/>
            </a:solidFill>
            <a:round/>
            <a:headEnd/>
            <a:tailEnd/>
          </a:ln>
        </p:spPr>
        <p:txBody>
          <a:bodyPr lIns="0" tIns="0" rIns="0" bIns="0"/>
          <a:lstStyle/>
          <a:p>
            <a:pPr algn="ctr"/>
            <a:endParaRPr lang="en-US">
              <a:solidFill>
                <a:srgbClr val="FFFFFF"/>
              </a:solidFill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4" name="Oval 32"/>
          <p:cNvSpPr>
            <a:spLocks/>
          </p:cNvSpPr>
          <p:nvPr/>
        </p:nvSpPr>
        <p:spPr bwMode="auto">
          <a:xfrm>
            <a:off x="3052763" y="2828925"/>
            <a:ext cx="357187" cy="334963"/>
          </a:xfrm>
          <a:prstGeom prst="ellipse">
            <a:avLst/>
          </a:prstGeom>
          <a:solidFill>
            <a:srgbClr val="FFBF56">
              <a:alpha val="25098"/>
            </a:srgbClr>
          </a:solidFill>
          <a:ln w="19050">
            <a:solidFill>
              <a:srgbClr val="FFBF56"/>
            </a:solidFill>
            <a:round/>
            <a:headEnd/>
            <a:tailEnd/>
          </a:ln>
        </p:spPr>
        <p:txBody>
          <a:bodyPr lIns="0" tIns="0" rIns="0" bIns="0"/>
          <a:lstStyle/>
          <a:p>
            <a:pPr algn="ctr"/>
            <a:endParaRPr lang="en-US">
              <a:solidFill>
                <a:srgbClr val="FFFFFF"/>
              </a:solidFill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5" name="Oval 33"/>
          <p:cNvSpPr>
            <a:spLocks/>
          </p:cNvSpPr>
          <p:nvPr/>
        </p:nvSpPr>
        <p:spPr bwMode="auto">
          <a:xfrm>
            <a:off x="3455988" y="2828925"/>
            <a:ext cx="357187" cy="334963"/>
          </a:xfrm>
          <a:prstGeom prst="ellipse">
            <a:avLst/>
          </a:prstGeom>
          <a:solidFill>
            <a:srgbClr val="FFBF56">
              <a:alpha val="25098"/>
            </a:srgbClr>
          </a:solidFill>
          <a:ln w="19050">
            <a:solidFill>
              <a:srgbClr val="FFBF56"/>
            </a:solidFill>
            <a:round/>
            <a:headEnd/>
            <a:tailEnd/>
          </a:ln>
        </p:spPr>
        <p:txBody>
          <a:bodyPr lIns="0" tIns="0" rIns="0" bIns="0"/>
          <a:lstStyle/>
          <a:p>
            <a:pPr algn="ctr"/>
            <a:endParaRPr lang="en-US">
              <a:solidFill>
                <a:srgbClr val="FFFFFF"/>
              </a:solidFill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6" name="Line 34"/>
          <p:cNvSpPr>
            <a:spLocks noChangeShapeType="1"/>
          </p:cNvSpPr>
          <p:nvPr/>
        </p:nvSpPr>
        <p:spPr bwMode="auto">
          <a:xfrm flipH="1">
            <a:off x="4605338" y="3149600"/>
            <a:ext cx="493712" cy="1108075"/>
          </a:xfrm>
          <a:prstGeom prst="line">
            <a:avLst/>
          </a:prstGeom>
          <a:noFill/>
          <a:ln w="38100">
            <a:solidFill>
              <a:srgbClr val="AAE98F"/>
            </a:solidFill>
            <a:miter lim="800000"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37" name="Oval 21"/>
          <p:cNvSpPr>
            <a:spLocks/>
          </p:cNvSpPr>
          <p:nvPr/>
        </p:nvSpPr>
        <p:spPr bwMode="auto">
          <a:xfrm>
            <a:off x="4410075" y="4137025"/>
            <a:ext cx="357188" cy="334963"/>
          </a:xfrm>
          <a:prstGeom prst="ellipse">
            <a:avLst/>
          </a:prstGeom>
          <a:solidFill>
            <a:srgbClr val="92D050">
              <a:alpha val="25098"/>
            </a:srgbClr>
          </a:solidFill>
          <a:ln w="19050">
            <a:solidFill>
              <a:srgbClr val="AAE98F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n-US">
              <a:solidFill>
                <a:srgbClr val="FFFFFF"/>
              </a:solidFill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8" name="Oval 21"/>
          <p:cNvSpPr>
            <a:spLocks/>
          </p:cNvSpPr>
          <p:nvPr/>
        </p:nvSpPr>
        <p:spPr bwMode="auto">
          <a:xfrm>
            <a:off x="4811713" y="4137025"/>
            <a:ext cx="357187" cy="334963"/>
          </a:xfrm>
          <a:prstGeom prst="ellipse">
            <a:avLst/>
          </a:prstGeom>
          <a:solidFill>
            <a:srgbClr val="92D050">
              <a:alpha val="25098"/>
            </a:srgbClr>
          </a:solidFill>
          <a:ln w="19050">
            <a:solidFill>
              <a:srgbClr val="AAE98F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n-US">
              <a:solidFill>
                <a:srgbClr val="FFFFFF"/>
              </a:solidFill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9" name="Line 34"/>
          <p:cNvSpPr>
            <a:spLocks noChangeShapeType="1"/>
          </p:cNvSpPr>
          <p:nvPr/>
        </p:nvSpPr>
        <p:spPr bwMode="auto">
          <a:xfrm flipH="1">
            <a:off x="3563938" y="4368800"/>
            <a:ext cx="1016000" cy="896938"/>
          </a:xfrm>
          <a:prstGeom prst="line">
            <a:avLst/>
          </a:prstGeom>
          <a:noFill/>
          <a:ln w="38100">
            <a:solidFill>
              <a:srgbClr val="AAE98F"/>
            </a:solidFill>
            <a:miter lim="800000"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0" name="Line 29"/>
          <p:cNvSpPr>
            <a:spLocks noChangeShapeType="1"/>
          </p:cNvSpPr>
          <p:nvPr/>
        </p:nvSpPr>
        <p:spPr bwMode="auto">
          <a:xfrm>
            <a:off x="4867275" y="4351338"/>
            <a:ext cx="1971675" cy="811212"/>
          </a:xfrm>
          <a:prstGeom prst="line">
            <a:avLst/>
          </a:prstGeom>
          <a:noFill/>
          <a:ln w="38100">
            <a:solidFill>
              <a:srgbClr val="AAE98F"/>
            </a:solidFill>
            <a:miter lim="800000"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" name="Oval 27"/>
          <p:cNvSpPr>
            <a:spLocks/>
          </p:cNvSpPr>
          <p:nvPr/>
        </p:nvSpPr>
        <p:spPr bwMode="auto">
          <a:xfrm>
            <a:off x="2905125" y="5040313"/>
            <a:ext cx="1422400" cy="571500"/>
          </a:xfrm>
          <a:prstGeom prst="round2DiagRect">
            <a:avLst/>
          </a:prstGeom>
          <a:noFill/>
          <a:ln w="19050">
            <a:solidFill>
              <a:srgbClr val="92D050"/>
            </a:solidFill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endParaRPr lang="en-US"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2" name="Oval 27"/>
          <p:cNvSpPr>
            <a:spLocks/>
          </p:cNvSpPr>
          <p:nvPr/>
        </p:nvSpPr>
        <p:spPr bwMode="auto">
          <a:xfrm>
            <a:off x="6538913" y="5030788"/>
            <a:ext cx="1422400" cy="571500"/>
          </a:xfrm>
          <a:prstGeom prst="round2DiagRect">
            <a:avLst/>
          </a:prstGeom>
          <a:noFill/>
          <a:ln w="19050">
            <a:solidFill>
              <a:srgbClr val="92D050"/>
            </a:solidFill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endParaRPr lang="en-US"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3" name="Line 34"/>
          <p:cNvSpPr>
            <a:spLocks noChangeShapeType="1"/>
          </p:cNvSpPr>
          <p:nvPr/>
        </p:nvSpPr>
        <p:spPr bwMode="auto">
          <a:xfrm>
            <a:off x="3679825" y="3030538"/>
            <a:ext cx="3975100" cy="2235200"/>
          </a:xfrm>
          <a:prstGeom prst="line">
            <a:avLst/>
          </a:prstGeom>
          <a:noFill/>
          <a:ln w="38100">
            <a:solidFill>
              <a:srgbClr val="FFBF56"/>
            </a:solidFill>
            <a:miter lim="800000"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4" name="Line 34"/>
          <p:cNvSpPr>
            <a:spLocks noChangeShapeType="1"/>
          </p:cNvSpPr>
          <p:nvPr/>
        </p:nvSpPr>
        <p:spPr bwMode="auto">
          <a:xfrm>
            <a:off x="3194050" y="2984500"/>
            <a:ext cx="890588" cy="2281238"/>
          </a:xfrm>
          <a:prstGeom prst="line">
            <a:avLst/>
          </a:prstGeom>
          <a:noFill/>
          <a:ln w="38100">
            <a:solidFill>
              <a:srgbClr val="FFBF56"/>
            </a:solidFill>
            <a:miter lim="800000"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5" name="Oval 33"/>
          <p:cNvSpPr>
            <a:spLocks/>
          </p:cNvSpPr>
          <p:nvPr/>
        </p:nvSpPr>
        <p:spPr bwMode="auto">
          <a:xfrm>
            <a:off x="7558088" y="5149850"/>
            <a:ext cx="357187" cy="334963"/>
          </a:xfrm>
          <a:prstGeom prst="ellipse">
            <a:avLst/>
          </a:prstGeom>
          <a:solidFill>
            <a:srgbClr val="FFBF56">
              <a:alpha val="25098"/>
            </a:srgbClr>
          </a:solidFill>
          <a:ln w="19050">
            <a:solidFill>
              <a:srgbClr val="FFBF56"/>
            </a:solidFill>
            <a:round/>
            <a:headEnd/>
            <a:tailEnd/>
          </a:ln>
        </p:spPr>
        <p:txBody>
          <a:bodyPr lIns="0" tIns="0" rIns="0" bIns="0"/>
          <a:lstStyle/>
          <a:p>
            <a:pPr algn="ctr"/>
            <a:endParaRPr lang="en-US">
              <a:solidFill>
                <a:srgbClr val="FFFFFF"/>
              </a:solidFill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6" name="Oval 33"/>
          <p:cNvSpPr>
            <a:spLocks/>
          </p:cNvSpPr>
          <p:nvPr/>
        </p:nvSpPr>
        <p:spPr bwMode="auto">
          <a:xfrm>
            <a:off x="3856038" y="5149850"/>
            <a:ext cx="355600" cy="334963"/>
          </a:xfrm>
          <a:prstGeom prst="ellipse">
            <a:avLst/>
          </a:prstGeom>
          <a:solidFill>
            <a:srgbClr val="FFBF56">
              <a:alpha val="25098"/>
            </a:srgbClr>
          </a:solidFill>
          <a:ln w="19050">
            <a:solidFill>
              <a:srgbClr val="FFBF56"/>
            </a:solidFill>
            <a:round/>
            <a:headEnd/>
            <a:tailEnd/>
          </a:ln>
        </p:spPr>
        <p:txBody>
          <a:bodyPr lIns="0" tIns="0" rIns="0" bIns="0"/>
          <a:lstStyle/>
          <a:p>
            <a:pPr algn="ctr"/>
            <a:endParaRPr lang="en-US">
              <a:solidFill>
                <a:srgbClr val="FFFFFF"/>
              </a:solidFill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4" grpId="0" animBg="1"/>
      <p:bldP spid="35" grpId="0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Title 1"/>
          <p:cNvSpPr>
            <a:spLocks noGrp="1"/>
          </p:cNvSpPr>
          <p:nvPr>
            <p:ph type="title"/>
          </p:nvPr>
        </p:nvSpPr>
        <p:spPr>
          <a:xfrm>
            <a:off x="141161" y="211882"/>
            <a:ext cx="8778875" cy="584200"/>
          </a:xfrm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Introduction to Pilot-Abstraction (2)</a:t>
            </a:r>
          </a:p>
        </p:txBody>
      </p:sp>
      <p:sp>
        <p:nvSpPr>
          <p:cNvPr id="47106" name="Content Placeholder 2"/>
          <p:cNvSpPr>
            <a:spLocks noGrp="1"/>
          </p:cNvSpPr>
          <p:nvPr>
            <p:ph idx="1"/>
          </p:nvPr>
        </p:nvSpPr>
        <p:spPr>
          <a:xfrm>
            <a:off x="230879" y="1021007"/>
            <a:ext cx="8229600" cy="4978400"/>
          </a:xfrm>
        </p:spPr>
        <p:txBody>
          <a:bodyPr/>
          <a:lstStyle/>
          <a:p>
            <a:r>
              <a:rPr lang="en-US" sz="1800" dirty="0">
                <a:solidFill>
                  <a:srgbClr val="D7112E"/>
                </a:solidFill>
                <a:latin typeface="Arial" charset="0"/>
                <a:ea typeface="ＭＳ Ｐゴシック" charset="0"/>
                <a:cs typeface="ＭＳ Ｐゴシック" charset="0"/>
              </a:rPr>
              <a:t>Working definitions</a:t>
            </a:r>
            <a:r>
              <a:rPr lang="en-US" sz="1800" dirty="0">
                <a:latin typeface="Arial" charset="0"/>
                <a:ea typeface="ＭＳ Ｐゴシック" charset="0"/>
                <a:cs typeface="ＭＳ Ｐゴシック" charset="0"/>
              </a:rPr>
              <a:t>: </a:t>
            </a:r>
          </a:p>
          <a:p>
            <a:pPr lvl="1"/>
            <a:r>
              <a:rPr lang="en-GB" dirty="0">
                <a:solidFill>
                  <a:srgbClr val="A6A6A6"/>
                </a:solidFill>
                <a:latin typeface="Arial" charset="0"/>
                <a:ea typeface="ＭＳ Ｐゴシック" charset="0"/>
              </a:rPr>
              <a:t>A system that generalizes a placeholder job to provide multi-level scheduling to allow application-level control over the system scheduler via a scheduling overlay</a:t>
            </a:r>
          </a:p>
          <a:p>
            <a:pPr lvl="1"/>
            <a:r>
              <a:rPr lang="ja-JP" altLang="en-US" dirty="0">
                <a:latin typeface="Arial" charset="0"/>
                <a:ea typeface="ＭＳ Ｐゴシック" charset="0"/>
              </a:rPr>
              <a:t>“</a:t>
            </a:r>
            <a:r>
              <a:rPr lang="en-US" altLang="ja-JP" i="1" dirty="0">
                <a:latin typeface="Arial" charset="0"/>
                <a:ea typeface="ＭＳ Ｐゴシック" charset="0"/>
              </a:rPr>
              <a:t>.. defined as an </a:t>
            </a:r>
            <a:r>
              <a:rPr lang="en-US" altLang="ja-JP" i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abstraction </a:t>
            </a:r>
            <a:r>
              <a:rPr lang="en-US" altLang="ja-JP" i="1" dirty="0">
                <a:latin typeface="Arial" charset="0"/>
                <a:ea typeface="ＭＳ Ｐゴシック" charset="0"/>
              </a:rPr>
              <a:t>that generalizes the reoccurring concept of </a:t>
            </a:r>
            <a:r>
              <a:rPr lang="en-US" altLang="ja-JP" i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utilizing a placeholder job</a:t>
            </a:r>
            <a:r>
              <a:rPr lang="en-US" altLang="ja-JP" i="1" dirty="0">
                <a:latin typeface="Arial" charset="0"/>
                <a:ea typeface="ＭＳ Ｐゴシック" charset="0"/>
              </a:rPr>
              <a:t> as a container for a </a:t>
            </a:r>
            <a:r>
              <a:rPr lang="en-US" altLang="ja-JP" i="1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set of compute tasks</a:t>
            </a:r>
            <a:r>
              <a:rPr lang="en-US" altLang="ja-JP" i="1" dirty="0">
                <a:latin typeface="Arial" charset="0"/>
                <a:ea typeface="ＭＳ Ｐゴシック" charset="0"/>
              </a:rPr>
              <a:t>; an instance of that placeholder job is referred to as Pilot-Job or pilot.</a:t>
            </a:r>
            <a:r>
              <a:rPr lang="ja-JP" altLang="en-US" dirty="0">
                <a:latin typeface="Arial" charset="0"/>
                <a:ea typeface="ＭＳ Ｐゴシック" charset="0"/>
              </a:rPr>
              <a:t>”</a:t>
            </a:r>
            <a:r>
              <a:rPr lang="en-US" altLang="ja-JP" dirty="0">
                <a:latin typeface="Arial" charset="0"/>
                <a:ea typeface="ＭＳ Ｐゴシック" charset="0"/>
              </a:rPr>
              <a:t> </a:t>
            </a:r>
            <a:endParaRPr lang="en-GB" altLang="ja-JP" dirty="0">
              <a:latin typeface="Arial" charset="0"/>
              <a:ea typeface="ＭＳ Ｐゴシック" charset="0"/>
            </a:endParaRPr>
          </a:p>
          <a:p>
            <a:endParaRPr lang="en-US" sz="1800" dirty="0">
              <a:solidFill>
                <a:srgbClr val="D7112E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sz="1800" dirty="0">
                <a:solidFill>
                  <a:srgbClr val="D7112E"/>
                </a:solidFill>
                <a:latin typeface="Arial" charset="0"/>
                <a:ea typeface="ＭＳ Ｐゴシック" charset="0"/>
                <a:cs typeface="ＭＳ Ｐゴシック" charset="0"/>
              </a:rPr>
              <a:t>Advantages</a:t>
            </a:r>
            <a:r>
              <a:rPr lang="en-US" sz="1800" dirty="0">
                <a:latin typeface="Arial" charset="0"/>
                <a:ea typeface="ＭＳ Ｐゴシック" charset="0"/>
                <a:cs typeface="ＭＳ Ｐゴシック" charset="0"/>
              </a:rPr>
              <a:t> of Pilot-Abstractions: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The Perfect Pilot: Decouples workload from resource management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Flexible Resource Management</a:t>
            </a:r>
          </a:p>
          <a:p>
            <a:pPr lvl="2"/>
            <a:r>
              <a:rPr lang="en-US" sz="1800" dirty="0">
                <a:latin typeface="Arial" charset="0"/>
                <a:ea typeface="ＭＳ Ｐゴシック" charset="0"/>
              </a:rPr>
              <a:t>Enables the fine-grained (</a:t>
            </a:r>
            <a:r>
              <a:rPr lang="en-US" sz="1800" dirty="0" err="1">
                <a:latin typeface="Arial" charset="0"/>
                <a:ea typeface="ＭＳ Ｐゴシック" charset="0"/>
              </a:rPr>
              <a:t>ie</a:t>
            </a:r>
            <a:r>
              <a:rPr lang="en-US" sz="1800" dirty="0">
                <a:latin typeface="Arial" charset="0"/>
                <a:ea typeface="ＭＳ Ｐゴシック" charset="0"/>
              </a:rPr>
              <a:t> </a:t>
            </a:r>
            <a:r>
              <a:rPr lang="ja-JP" altLang="en-US" sz="1800" dirty="0">
                <a:latin typeface="Arial" charset="0"/>
                <a:ea typeface="ＭＳ Ｐゴシック" charset="0"/>
              </a:rPr>
              <a:t>“</a:t>
            </a:r>
            <a:r>
              <a:rPr lang="en-US" altLang="ja-JP" sz="1800" dirty="0">
                <a:latin typeface="Arial" charset="0"/>
                <a:ea typeface="ＭＳ Ｐゴシック" charset="0"/>
              </a:rPr>
              <a:t>slicing and dicing</a:t>
            </a:r>
            <a:r>
              <a:rPr lang="ja-JP" altLang="en-US" sz="1800" dirty="0">
                <a:latin typeface="Arial" charset="0"/>
                <a:ea typeface="ＭＳ Ｐゴシック" charset="0"/>
              </a:rPr>
              <a:t>”</a:t>
            </a:r>
            <a:r>
              <a:rPr lang="en-US" altLang="ja-JP" sz="1800" dirty="0">
                <a:latin typeface="Arial" charset="0"/>
                <a:ea typeface="ＭＳ Ｐゴシック" charset="0"/>
              </a:rPr>
              <a:t>) of resources </a:t>
            </a:r>
          </a:p>
          <a:p>
            <a:pPr lvl="2"/>
            <a:r>
              <a:rPr lang="en-US" sz="1800" dirty="0">
                <a:latin typeface="Arial" charset="0"/>
                <a:ea typeface="ＭＳ Ｐゴシック" charset="0"/>
              </a:rPr>
              <a:t>Tighter temporal control and other advantages of application-level Scheduling (avoid limitations of system-level only scheduling)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Move control, extensibility and flexibility </a:t>
            </a:r>
            <a:r>
              <a:rPr lang="ja-JP" altLang="en-US" dirty="0">
                <a:latin typeface="Arial" charset="0"/>
                <a:ea typeface="ＭＳ Ｐゴシック" charset="0"/>
              </a:rPr>
              <a:t>“</a:t>
            </a:r>
            <a:r>
              <a:rPr lang="en-US" altLang="ja-JP" dirty="0">
                <a:latin typeface="Arial" charset="0"/>
                <a:ea typeface="ＭＳ Ｐゴシック" charset="0"/>
              </a:rPr>
              <a:t>upwards</a:t>
            </a:r>
            <a:r>
              <a:rPr lang="ja-JP" altLang="en-US" dirty="0">
                <a:latin typeface="Arial" charset="0"/>
                <a:ea typeface="ＭＳ Ｐゴシック" charset="0"/>
              </a:rPr>
              <a:t>”</a:t>
            </a:r>
            <a:endParaRPr lang="en-US" altLang="ja-JP" dirty="0">
              <a:latin typeface="Arial" charset="0"/>
              <a:ea typeface="ＭＳ Ｐゴシック" charset="0"/>
            </a:endParaRPr>
          </a:p>
          <a:p>
            <a:pPr lvl="2"/>
            <a:r>
              <a:rPr lang="en-US" sz="1800" dirty="0">
                <a:latin typeface="Arial" charset="0"/>
                <a:ea typeface="ＭＳ Ｐゴシック" charset="0"/>
              </a:rPr>
              <a:t>Build higher-level capabilities without explicit resource management</a:t>
            </a:r>
            <a:r>
              <a:rPr lang="en-US" dirty="0">
                <a:latin typeface="Arial" charset="0"/>
                <a:ea typeface="ＭＳ Ｐゴシック" charset="0"/>
              </a:rPr>
              <a:t> </a:t>
            </a:r>
          </a:p>
          <a:p>
            <a:pPr lvl="2"/>
            <a:endParaRPr lang="en-US" sz="1800" dirty="0">
              <a:latin typeface="Arial" charset="0"/>
              <a:ea typeface="ＭＳ Ｐゴシック" charset="0"/>
            </a:endParaRPr>
          </a:p>
        </p:txBody>
      </p:sp>
      <p:sp>
        <p:nvSpPr>
          <p:cNvPr id="47107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562975" y="6408738"/>
            <a:ext cx="395288" cy="360362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0CE452C2-2925-2448-8B56-013A21FA46AD}" type="slidenum">
              <a:rPr lang="en-US" sz="1400">
                <a:solidFill>
                  <a:srgbClr val="5F5F5F"/>
                </a:solidFill>
              </a:rPr>
              <a:pPr eaLnBrk="1" hangingPunct="1"/>
              <a:t>11</a:t>
            </a:fld>
            <a:endParaRPr lang="en-US" sz="1400">
              <a:solidFill>
                <a:srgbClr val="5F5F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02940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/>
            </a:r>
            <a:br>
              <a:rPr lang="en-US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Landscape of Pilot-Job Systems</a:t>
            </a:r>
            <a:br>
              <a:rPr lang="en-US">
                <a:latin typeface="Arial" charset="0"/>
                <a:ea typeface="ＭＳ Ｐゴシック" charset="0"/>
                <a:cs typeface="ＭＳ Ｐゴシック" charset="0"/>
              </a:rPr>
            </a:b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1202" name="Content Placeholder 2"/>
          <p:cNvSpPr>
            <a:spLocks noGrp="1"/>
          </p:cNvSpPr>
          <p:nvPr>
            <p:ph idx="1"/>
          </p:nvPr>
        </p:nvSpPr>
        <p:spPr>
          <a:xfrm>
            <a:off x="254886" y="1134180"/>
            <a:ext cx="8585200" cy="4533900"/>
          </a:xfrm>
        </p:spPr>
        <p:txBody>
          <a:bodyPr/>
          <a:lstStyle/>
          <a:p>
            <a:r>
              <a:rPr lang="en-US" sz="1800" dirty="0">
                <a:latin typeface="Arial" charset="0"/>
                <a:ea typeface="ＭＳ Ｐゴシック" charset="0"/>
                <a:cs typeface="ＭＳ Ｐゴシック" charset="0"/>
              </a:rPr>
              <a:t>There are many PJS offerings, often semantically distinct </a:t>
            </a:r>
          </a:p>
          <a:p>
            <a:pPr lvl="1"/>
            <a:r>
              <a:rPr lang="en-US" dirty="0" err="1">
                <a:latin typeface="Arial" charset="0"/>
                <a:ea typeface="ＭＳ Ｐゴシック" charset="0"/>
              </a:rPr>
              <a:t>PanDA</a:t>
            </a:r>
            <a:r>
              <a:rPr lang="en-US" dirty="0">
                <a:latin typeface="Arial" charset="0"/>
                <a:ea typeface="ＭＳ Ｐゴシック" charset="0"/>
              </a:rPr>
              <a:t>, DIANE, DIRAC, Condor Glide-In, SWIFT, </a:t>
            </a:r>
            <a:r>
              <a:rPr lang="en-US" dirty="0" err="1">
                <a:latin typeface="Arial" charset="0"/>
                <a:ea typeface="ＭＳ Ｐゴシック" charset="0"/>
              </a:rPr>
              <a:t>ToPoS</a:t>
            </a:r>
            <a:r>
              <a:rPr lang="en-US" dirty="0">
                <a:latin typeface="Arial" charset="0"/>
                <a:ea typeface="ＭＳ Ｐゴシック" charset="0"/>
              </a:rPr>
              <a:t> </a:t>
            </a:r>
            <a:r>
              <a:rPr lang="en-US" dirty="0" err="1">
                <a:latin typeface="Arial" charset="0"/>
                <a:ea typeface="ＭＳ Ｐゴシック" charset="0"/>
              </a:rPr>
              <a:t>Falkon</a:t>
            </a:r>
            <a:r>
              <a:rPr lang="en-US" dirty="0">
                <a:latin typeface="Arial" charset="0"/>
                <a:ea typeface="ＭＳ Ｐゴシック" charset="0"/>
              </a:rPr>
              <a:t>, </a:t>
            </a:r>
            <a:r>
              <a:rPr lang="en-US" dirty="0" err="1">
                <a:latin typeface="Arial" charset="0"/>
                <a:ea typeface="ＭＳ Ｐゴシック" charset="0"/>
              </a:rPr>
              <a:t>BigJob</a:t>
            </a:r>
            <a:r>
              <a:rPr lang="en-US" dirty="0">
                <a:latin typeface="Arial" charset="0"/>
                <a:ea typeface="ＭＳ Ｐゴシック" charset="0"/>
              </a:rPr>
              <a:t>…</a:t>
            </a:r>
          </a:p>
          <a:p>
            <a:pPr lvl="2"/>
            <a:r>
              <a:rPr lang="en-US" sz="1800" i="1" dirty="0">
                <a:latin typeface="Arial" charset="0"/>
                <a:ea typeface="ＭＳ Ｐゴシック" charset="0"/>
              </a:rPr>
              <a:t>Why do you think there has been a proliferation of PJs?</a:t>
            </a:r>
          </a:p>
          <a:p>
            <a:pPr lvl="2"/>
            <a:endParaRPr lang="en-US" sz="1800" dirty="0">
              <a:latin typeface="Arial" charset="0"/>
              <a:ea typeface="ＭＳ Ｐゴシック" charset="0"/>
            </a:endParaRPr>
          </a:p>
          <a:p>
            <a:r>
              <a:rPr lang="en-US" sz="1800" dirty="0">
                <a:latin typeface="Arial" charset="0"/>
                <a:ea typeface="ＭＳ Ｐゴシック" charset="0"/>
                <a:cs typeface="ＭＳ Ｐゴシック" charset="0"/>
              </a:rPr>
              <a:t>Conceptual &amp; practical barriers to extensibility (&amp; interoperability)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The landscape of PJS reflects, in addition to PJS specifics, the broader eco-system of distributed middleware &amp; infrastructure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Software Engineering issues, interfaces, standardization</a:t>
            </a:r>
          </a:p>
          <a:p>
            <a:pPr lvl="2"/>
            <a:endParaRPr lang="en-US" sz="1800" dirty="0">
              <a:latin typeface="Arial" charset="0"/>
              <a:ea typeface="ＭＳ Ｐゴシック" charset="0"/>
            </a:endParaRPr>
          </a:p>
          <a:p>
            <a:r>
              <a:rPr lang="en-US" sz="1800" dirty="0">
                <a:latin typeface="Arial" charset="0"/>
                <a:ea typeface="ＭＳ Ｐゴシック" charset="0"/>
                <a:cs typeface="ＭＳ Ｐゴシック" charset="0"/>
              </a:rPr>
              <a:t>Difference in the execution models of the PJ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We know </a:t>
            </a:r>
            <a:r>
              <a:rPr lang="ja-JP" altLang="en-US" dirty="0">
                <a:latin typeface="Arial" charset="0"/>
                <a:ea typeface="ＭＳ Ｐゴシック" charset="0"/>
              </a:rPr>
              <a:t>“</a:t>
            </a:r>
            <a:r>
              <a:rPr lang="en-US" altLang="ja-JP" dirty="0">
                <a:latin typeface="Arial" charset="0"/>
                <a:ea typeface="ＭＳ Ｐゴシック" charset="0"/>
              </a:rPr>
              <a:t>what</a:t>
            </a:r>
            <a:r>
              <a:rPr lang="ja-JP" altLang="en-US" dirty="0">
                <a:latin typeface="Arial" charset="0"/>
                <a:ea typeface="ＭＳ Ｐゴシック" charset="0"/>
              </a:rPr>
              <a:t>”</a:t>
            </a:r>
            <a:r>
              <a:rPr lang="en-US" altLang="ja-JP" dirty="0">
                <a:latin typeface="Arial" charset="0"/>
                <a:ea typeface="ＭＳ Ｐゴシック" charset="0"/>
              </a:rPr>
              <a:t> pilot-jobs do, but the </a:t>
            </a:r>
            <a:r>
              <a:rPr lang="ja-JP" altLang="en-US" dirty="0">
                <a:latin typeface="Arial" charset="0"/>
                <a:ea typeface="ＭＳ Ｐゴシック" charset="0"/>
              </a:rPr>
              <a:t>“</a:t>
            </a:r>
            <a:r>
              <a:rPr lang="en-US" altLang="ja-JP" dirty="0">
                <a:latin typeface="Arial" charset="0"/>
                <a:ea typeface="ＭＳ Ｐゴシック" charset="0"/>
              </a:rPr>
              <a:t>how</a:t>
            </a:r>
            <a:r>
              <a:rPr lang="ja-JP" altLang="en-US" dirty="0">
                <a:latin typeface="Arial" charset="0"/>
                <a:ea typeface="ＭＳ Ｐゴシック" charset="0"/>
              </a:rPr>
              <a:t>”</a:t>
            </a:r>
            <a:r>
              <a:rPr lang="en-US" altLang="ja-JP" dirty="0">
                <a:latin typeface="Arial" charset="0"/>
                <a:ea typeface="ＭＳ Ｐゴシック" charset="0"/>
              </a:rPr>
              <a:t> remains less clear</a:t>
            </a:r>
          </a:p>
          <a:p>
            <a:pPr lvl="2"/>
            <a:r>
              <a:rPr lang="en-US" sz="1800" dirty="0">
                <a:latin typeface="Arial" charset="0"/>
                <a:ea typeface="ＭＳ Ｐゴシック" charset="0"/>
              </a:rPr>
              <a:t>How to map tasks to pilot-jobs? How to choose/map optimal resource?</a:t>
            </a:r>
          </a:p>
          <a:p>
            <a:pPr lvl="2"/>
            <a:r>
              <a:rPr lang="en-US" sz="1800" dirty="0">
                <a:latin typeface="Arial" charset="0"/>
                <a:ea typeface="ＭＳ Ｐゴシック" charset="0"/>
              </a:rPr>
              <a:t>How to </a:t>
            </a:r>
            <a:r>
              <a:rPr lang="ja-JP" altLang="en-US" sz="1800" dirty="0">
                <a:latin typeface="Arial" charset="0"/>
                <a:ea typeface="ＭＳ Ｐゴシック" charset="0"/>
              </a:rPr>
              <a:t>“</a:t>
            </a:r>
            <a:r>
              <a:rPr lang="en-US" altLang="ja-JP" sz="1800" dirty="0">
                <a:latin typeface="Arial" charset="0"/>
                <a:ea typeface="ＭＳ Ｐゴシック" charset="0"/>
              </a:rPr>
              <a:t>slice and dice</a:t>
            </a:r>
            <a:r>
              <a:rPr lang="ja-JP" altLang="en-US" sz="1800" dirty="0">
                <a:latin typeface="Arial" charset="0"/>
                <a:ea typeface="ＭＳ Ｐゴシック" charset="0"/>
              </a:rPr>
              <a:t>”</a:t>
            </a:r>
            <a:r>
              <a:rPr lang="en-US" altLang="ja-JP" sz="1800" dirty="0">
                <a:latin typeface="Arial" charset="0"/>
                <a:ea typeface="ＭＳ Ｐゴシック" charset="0"/>
              </a:rPr>
              <a:t> resources? </a:t>
            </a:r>
          </a:p>
          <a:p>
            <a:pPr lvl="2"/>
            <a:endParaRPr lang="en-US" dirty="0">
              <a:latin typeface="Arial" charset="0"/>
              <a:ea typeface="ＭＳ Ｐゴシック" charset="0"/>
            </a:endParaRPr>
          </a:p>
          <a:p>
            <a:r>
              <a:rPr lang="en-US" sz="1800" dirty="0">
                <a:latin typeface="Arial" charset="0"/>
                <a:ea typeface="ＭＳ Ｐゴシック" charset="0"/>
                <a:cs typeface="ＭＳ Ｐゴシック" charset="0"/>
              </a:rPr>
              <a:t>Data remains a dependent variable, not a primary variable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Introduce the concept of Pilot-data </a:t>
            </a:r>
          </a:p>
          <a:p>
            <a:pPr lvl="2"/>
            <a:endParaRPr lang="en-US" sz="1800" dirty="0">
              <a:latin typeface="Arial" charset="0"/>
              <a:ea typeface="ＭＳ Ｐゴシック" charset="0"/>
            </a:endParaRPr>
          </a:p>
          <a:p>
            <a:pPr lvl="2"/>
            <a:endParaRPr lang="en-US" sz="1800" dirty="0">
              <a:latin typeface="Arial" charset="0"/>
              <a:ea typeface="ＭＳ Ｐゴシック" charset="0"/>
            </a:endParaRPr>
          </a:p>
          <a:p>
            <a:pPr lvl="1"/>
            <a:endParaRPr lang="en-US" dirty="0">
              <a:latin typeface="Arial" charset="0"/>
              <a:ea typeface="ＭＳ Ｐゴシック" charset="0"/>
            </a:endParaRPr>
          </a:p>
          <a:p>
            <a:endParaRPr lang="en-US" sz="18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1203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5ACA464-85D3-8E4B-AB7F-3E701E57B677}" type="slidenum">
              <a:rPr lang="en-US" sz="1400">
                <a:solidFill>
                  <a:srgbClr val="5F5F5F"/>
                </a:solidFill>
              </a:rPr>
              <a:pPr eaLnBrk="1" hangingPunct="1"/>
              <a:t>12</a:t>
            </a:fld>
            <a:endParaRPr lang="en-US" sz="1400">
              <a:solidFill>
                <a:srgbClr val="5F5F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7338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>
          <a:xfrm>
            <a:off x="195263" y="185738"/>
            <a:ext cx="8694737" cy="808037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BigJob: Architecture</a:t>
            </a:r>
          </a:p>
        </p:txBody>
      </p:sp>
      <p:pic>
        <p:nvPicPr>
          <p:cNvPr id="23554" name="Picture 2" descr="big_jobarchitectur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0" y="1447800"/>
            <a:ext cx="6586538" cy="395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9316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/>
          <p:cNvSpPr>
            <a:spLocks noGrp="1"/>
          </p:cNvSpPr>
          <p:nvPr>
            <p:ph type="title"/>
          </p:nvPr>
        </p:nvSpPr>
        <p:spPr>
          <a:xfrm>
            <a:off x="195263" y="185738"/>
            <a:ext cx="8694737" cy="808037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P* Model: Elements, Characteristics and API</a:t>
            </a:r>
          </a:p>
        </p:txBody>
      </p:sp>
      <p:sp>
        <p:nvSpPr>
          <p:cNvPr id="22530" name="Content Placeholder 2"/>
          <p:cNvSpPr txBox="1">
            <a:spLocks/>
          </p:cNvSpPr>
          <p:nvPr/>
        </p:nvSpPr>
        <p:spPr bwMode="auto">
          <a:xfrm>
            <a:off x="169863" y="1206500"/>
            <a:ext cx="8229600" cy="453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en-US" sz="2000" dirty="0" smtClean="0"/>
              <a:t>Elements:</a:t>
            </a:r>
            <a:endParaRPr lang="en-US" sz="2000" b="1" dirty="0"/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en-US" sz="1800" dirty="0">
                <a:solidFill>
                  <a:srgbClr val="5F5F5F"/>
                </a:solidFill>
              </a:rPr>
              <a:t>Pilot-Compute (PC</a:t>
            </a:r>
            <a:r>
              <a:rPr lang="en-US" sz="1800" dirty="0" smtClean="0">
                <a:solidFill>
                  <a:srgbClr val="5F5F5F"/>
                </a:solidFill>
              </a:rPr>
              <a:t>).</a:t>
            </a:r>
            <a:endParaRPr lang="en-US" sz="1800" dirty="0">
              <a:solidFill>
                <a:srgbClr val="5F5F5F"/>
              </a:solidFill>
            </a:endParaRP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en-US" sz="1800" dirty="0">
                <a:solidFill>
                  <a:srgbClr val="5F5F5F"/>
                </a:solidFill>
              </a:rPr>
              <a:t>Pilot-Data (PD</a:t>
            </a:r>
            <a:r>
              <a:rPr lang="en-US" sz="1800" dirty="0" smtClean="0">
                <a:solidFill>
                  <a:srgbClr val="5F5F5F"/>
                </a:solidFill>
              </a:rPr>
              <a:t>).</a:t>
            </a:r>
            <a:endParaRPr lang="en-US" sz="1800" dirty="0">
              <a:solidFill>
                <a:srgbClr val="5F5F5F"/>
              </a:solidFill>
            </a:endParaRP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en-US" sz="1800" dirty="0">
                <a:solidFill>
                  <a:srgbClr val="5F5F5F"/>
                </a:solidFill>
              </a:rPr>
              <a:t>Compute Unit (CU</a:t>
            </a:r>
            <a:r>
              <a:rPr lang="en-US" sz="1800" dirty="0" smtClean="0">
                <a:solidFill>
                  <a:srgbClr val="5F5F5F"/>
                </a:solidFill>
              </a:rPr>
              <a:t>).</a:t>
            </a:r>
            <a:endParaRPr lang="en-US" sz="1800" dirty="0">
              <a:solidFill>
                <a:srgbClr val="5F5F5F"/>
              </a:solidFill>
            </a:endParaRP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en-US" sz="1800" dirty="0">
                <a:solidFill>
                  <a:srgbClr val="5F5F5F"/>
                </a:solidFill>
              </a:rPr>
              <a:t>Data Unit (DU</a:t>
            </a:r>
            <a:r>
              <a:rPr lang="en-US" sz="1800" dirty="0" smtClean="0">
                <a:solidFill>
                  <a:srgbClr val="5F5F5F"/>
                </a:solidFill>
              </a:rPr>
              <a:t>).</a:t>
            </a:r>
            <a:endParaRPr lang="en-US" sz="1800" dirty="0">
              <a:solidFill>
                <a:srgbClr val="5F5F5F"/>
              </a:solidFill>
            </a:endParaRP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en-US" sz="1800" dirty="0">
                <a:solidFill>
                  <a:srgbClr val="5F5F5F"/>
                </a:solidFill>
              </a:rPr>
              <a:t>Scheduling Unit (SU</a:t>
            </a:r>
            <a:r>
              <a:rPr lang="en-US" sz="1800" dirty="0" smtClean="0">
                <a:solidFill>
                  <a:srgbClr val="5F5F5F"/>
                </a:solidFill>
              </a:rPr>
              <a:t>).</a:t>
            </a:r>
            <a:endParaRPr lang="en-US" sz="1800" dirty="0">
              <a:solidFill>
                <a:srgbClr val="5F5F5F"/>
              </a:solidFill>
            </a:endParaRP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en-US" sz="1800" dirty="0">
                <a:solidFill>
                  <a:srgbClr val="5F5F5F"/>
                </a:solidFill>
              </a:rPr>
              <a:t>Pilot-Manager (PM</a:t>
            </a:r>
            <a:r>
              <a:rPr lang="en-US" sz="1800" dirty="0" smtClean="0">
                <a:solidFill>
                  <a:srgbClr val="5F5F5F"/>
                </a:solidFill>
              </a:rPr>
              <a:t>).</a:t>
            </a:r>
            <a:endParaRPr lang="en-US" sz="1800" dirty="0">
              <a:solidFill>
                <a:srgbClr val="5F5F5F"/>
              </a:solidFill>
            </a:endParaRPr>
          </a:p>
          <a:p>
            <a:pPr eaLnBrk="1" hangingPunct="1">
              <a:spcBef>
                <a:spcPts val="1200"/>
              </a:spcBef>
              <a:buFontTx/>
              <a:buChar char="•"/>
            </a:pPr>
            <a:r>
              <a:rPr lang="en-US" sz="2000" dirty="0" smtClean="0"/>
              <a:t>Characteristics:</a:t>
            </a:r>
            <a:endParaRPr lang="en-US" sz="2000" b="1" dirty="0"/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en-US" sz="1800" dirty="0" smtClean="0">
                <a:solidFill>
                  <a:srgbClr val="5F5F5F"/>
                </a:solidFill>
              </a:rPr>
              <a:t>Coordination.</a:t>
            </a:r>
            <a:endParaRPr lang="en-US" sz="1800" dirty="0">
              <a:solidFill>
                <a:srgbClr val="5F5F5F"/>
              </a:solidFill>
            </a:endParaRP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en-US" sz="1800" dirty="0" smtClean="0">
                <a:solidFill>
                  <a:srgbClr val="5F5F5F"/>
                </a:solidFill>
              </a:rPr>
              <a:t>Communication.</a:t>
            </a:r>
            <a:endParaRPr lang="en-US" sz="1800" dirty="0">
              <a:solidFill>
                <a:srgbClr val="5F5F5F"/>
              </a:solidFill>
            </a:endParaRPr>
          </a:p>
          <a:p>
            <a:pPr lvl="1" eaLnBrk="1" hangingPunct="1">
              <a:spcBef>
                <a:spcPct val="20000"/>
              </a:spcBef>
              <a:buFontTx/>
              <a:buChar char="–"/>
            </a:pPr>
            <a:r>
              <a:rPr lang="en-US" sz="1800" dirty="0" smtClean="0">
                <a:solidFill>
                  <a:srgbClr val="5F5F5F"/>
                </a:solidFill>
              </a:rPr>
              <a:t>Scheduling.</a:t>
            </a:r>
            <a:endParaRPr lang="en-US" sz="1800" dirty="0">
              <a:solidFill>
                <a:srgbClr val="5F5F5F"/>
              </a:solidFill>
            </a:endParaRPr>
          </a:p>
          <a:p>
            <a:pPr eaLnBrk="1" hangingPunct="1">
              <a:spcBef>
                <a:spcPts val="1200"/>
              </a:spcBef>
              <a:buFontTx/>
              <a:buChar char="•"/>
            </a:pPr>
            <a:r>
              <a:rPr lang="en-US" sz="2000" dirty="0"/>
              <a:t>Pilot-</a:t>
            </a:r>
            <a:r>
              <a:rPr lang="en-US" sz="2000" dirty="0" smtClean="0"/>
              <a:t>API.</a:t>
            </a:r>
            <a:endParaRPr lang="en-US" sz="2000" dirty="0"/>
          </a:p>
        </p:txBody>
      </p:sp>
      <p:pic>
        <p:nvPicPr>
          <p:cNvPr id="22531" name="Picture 3" descr="pstar_model cop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2088" y="1079500"/>
            <a:ext cx="4319587" cy="467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2" name="Rectangle 4"/>
          <p:cNvSpPr>
            <a:spLocks noChangeArrowheads="1"/>
          </p:cNvSpPr>
          <p:nvPr/>
        </p:nvSpPr>
        <p:spPr bwMode="auto">
          <a:xfrm>
            <a:off x="706438" y="5754688"/>
            <a:ext cx="7678737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1400"/>
              <a:t>“P*: A Model of Pilot-Abstractions”, </a:t>
            </a:r>
            <a:r>
              <a:rPr lang="en-US" sz="1400" i="1"/>
              <a:t>8th IEEE International Conference on e-Science 2012</a:t>
            </a:r>
            <a:r>
              <a:rPr lang="en-US" sz="1400"/>
              <a:t>, 2012</a:t>
            </a:r>
          </a:p>
        </p:txBody>
      </p:sp>
    </p:spTree>
    <p:extLst>
      <p:ext uri="{BB962C8B-B14F-4D97-AF65-F5344CB8AC3E}">
        <p14:creationId xmlns:p14="http://schemas.microsoft.com/office/powerpoint/2010/main" val="1911653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Arial" charset="0"/>
                <a:ea typeface="ＭＳ Ｐゴシック" charset="0"/>
                <a:cs typeface="ＭＳ Ｐゴシック" charset="0"/>
              </a:rPr>
              <a:t>“</a:t>
            </a:r>
            <a:r>
              <a:rPr lang="en-US" altLang="ja-JP">
                <a:latin typeface="Arial" charset="0"/>
                <a:ea typeface="ＭＳ Ｐゴシック" charset="0"/>
                <a:cs typeface="ＭＳ Ｐゴシック" charset="0"/>
              </a:rPr>
              <a:t>Coarse-Grained</a:t>
            </a:r>
            <a:r>
              <a:rPr lang="ja-JP" altLang="en-US">
                <a:latin typeface="Arial" charset="0"/>
                <a:ea typeface="ＭＳ Ｐゴシック" charset="0"/>
                <a:cs typeface="ＭＳ Ｐゴシック" charset="0"/>
              </a:rPr>
              <a:t>”</a:t>
            </a:r>
            <a:r>
              <a:rPr lang="en-US" altLang="ja-JP">
                <a:latin typeface="Arial" charset="0"/>
                <a:ea typeface="ＭＳ Ｐゴシック" charset="0"/>
                <a:cs typeface="ＭＳ Ｐゴシック" charset="0"/>
              </a:rPr>
              <a:t> BigJob Performance</a:t>
            </a: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5538" name="Content Placeholder 2"/>
          <p:cNvSpPr>
            <a:spLocks noGrp="1"/>
          </p:cNvSpPr>
          <p:nvPr>
            <p:ph idx="1"/>
          </p:nvPr>
        </p:nvSpPr>
        <p:spPr>
          <a:xfrm>
            <a:off x="374371" y="1096022"/>
            <a:ext cx="8229600" cy="4876800"/>
          </a:xfrm>
        </p:spPr>
        <p:txBody>
          <a:bodyPr/>
          <a:lstStyle/>
          <a:p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</a:rPr>
              <a:t>Number of zero-payload tasks that BJ can dispatch per second:</a:t>
            </a:r>
          </a:p>
          <a:p>
            <a:pPr lvl="1"/>
            <a:r>
              <a:rPr lang="en-US" sz="2000" dirty="0">
                <a:latin typeface="Arial" charset="0"/>
                <a:ea typeface="ＭＳ Ｐゴシック" charset="0"/>
              </a:rPr>
              <a:t>Distributed: O(1)</a:t>
            </a:r>
          </a:p>
          <a:p>
            <a:pPr lvl="1"/>
            <a:r>
              <a:rPr lang="en-US" sz="2000" dirty="0">
                <a:latin typeface="Arial" charset="0"/>
                <a:ea typeface="ＭＳ Ｐゴシック" charset="0"/>
              </a:rPr>
              <a:t>Locally: &gt; O(10)</a:t>
            </a:r>
          </a:p>
          <a:p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</a:rPr>
              <a:t>Number of Pilots (Pilot-Agents) that can be marshaled</a:t>
            </a:r>
          </a:p>
          <a:p>
            <a:pPr lvl="1"/>
            <a:r>
              <a:rPr lang="en-US" sz="2000" dirty="0">
                <a:latin typeface="Arial" charset="0"/>
                <a:ea typeface="ＭＳ Ｐゴシック" charset="0"/>
              </a:rPr>
              <a:t>Locally/Distributed: O(100)</a:t>
            </a:r>
          </a:p>
          <a:p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</a:rPr>
              <a:t>Typical number of tasks per Pilot-Agent:</a:t>
            </a:r>
          </a:p>
          <a:p>
            <a:pPr lvl="1"/>
            <a:r>
              <a:rPr lang="en-US" sz="2000" dirty="0">
                <a:latin typeface="Arial" charset="0"/>
                <a:ea typeface="ＭＳ Ｐゴシック" charset="0"/>
              </a:rPr>
              <a:t>Locally/distributed: O(1000)</a:t>
            </a:r>
          </a:p>
          <a:p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</a:rPr>
              <a:t>Number of tasks concurrently managed = Number of Pilot-Agents x tasks per each agent :</a:t>
            </a:r>
          </a:p>
          <a:p>
            <a:pPr lvl="1"/>
            <a:r>
              <a:rPr lang="en-US" sz="2000" dirty="0">
                <a:latin typeface="Arial" charset="0"/>
                <a:ea typeface="ＭＳ Ｐゴシック" charset="0"/>
              </a:rPr>
              <a:t>O(100) x O(1000)</a:t>
            </a:r>
          </a:p>
          <a:p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</a:rPr>
              <a:t>(Obviously) The above depends upon data per task: </a:t>
            </a:r>
          </a:p>
          <a:p>
            <a:pPr lvl="1"/>
            <a:r>
              <a:rPr lang="en-US" sz="2000" dirty="0">
                <a:latin typeface="Arial" charset="0"/>
                <a:ea typeface="ＭＳ Ｐゴシック" charset="0"/>
              </a:rPr>
              <a:t>	</a:t>
            </a:r>
            <a:r>
              <a:rPr lang="en-US" sz="2000" dirty="0" err="1">
                <a:latin typeface="Arial" charset="0"/>
                <a:ea typeface="ＭＳ Ｐゴシック" charset="0"/>
              </a:rPr>
              <a:t>BigJob</a:t>
            </a:r>
            <a:r>
              <a:rPr lang="en-US" sz="2000" dirty="0">
                <a:latin typeface="Arial" charset="0"/>
                <a:ea typeface="ＭＳ Ｐゴシック" charset="0"/>
              </a:rPr>
              <a:t> has been used over O(1)--O(10</a:t>
            </a:r>
            <a:r>
              <a:rPr lang="en-US" sz="2000" baseline="30000" dirty="0">
                <a:latin typeface="Arial" charset="0"/>
                <a:ea typeface="ＭＳ Ｐゴシック" charset="0"/>
              </a:rPr>
              <a:t>9</a:t>
            </a:r>
            <a:r>
              <a:rPr lang="en-US" sz="2000" dirty="0">
                <a:latin typeface="Arial" charset="0"/>
                <a:ea typeface="ＭＳ Ｐゴシック" charset="0"/>
              </a:rPr>
              <a:t>) bytes/task, for tasks of duration O(1) second to O(10</a:t>
            </a:r>
            <a:r>
              <a:rPr lang="en-US" sz="2000" baseline="30000" dirty="0">
                <a:latin typeface="Arial" charset="0"/>
                <a:ea typeface="ＭＳ Ｐゴシック" charset="0"/>
              </a:rPr>
              <a:t>5</a:t>
            </a:r>
            <a:r>
              <a:rPr lang="en-US" sz="2000" dirty="0">
                <a:latin typeface="Arial" charset="0"/>
                <a:ea typeface="ＭＳ Ｐゴシック" charset="0"/>
              </a:rPr>
              <a:t>) seconds</a:t>
            </a:r>
          </a:p>
          <a:p>
            <a:pPr lvl="1"/>
            <a:endParaRPr lang="en-US" sz="2000" dirty="0">
              <a:latin typeface="Arial" charset="0"/>
              <a:ea typeface="ＭＳ Ｐゴシック" charset="0"/>
            </a:endParaRPr>
          </a:p>
          <a:p>
            <a:endParaRPr lang="en-US" sz="20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05979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Title 4"/>
          <p:cNvSpPr>
            <a:spLocks noGrp="1"/>
          </p:cNvSpPr>
          <p:nvPr>
            <p:ph type="title"/>
          </p:nvPr>
        </p:nvSpPr>
        <p:spPr>
          <a:xfrm>
            <a:off x="508000" y="965200"/>
            <a:ext cx="8229600" cy="808038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BigJob: (Partial) Usage on XSEDE Machines</a:t>
            </a:r>
            <a:br>
              <a:rPr lang="en-US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 </a:t>
            </a:r>
          </a:p>
        </p:txBody>
      </p:sp>
      <p:pic>
        <p:nvPicPr>
          <p:cNvPr id="67586" name="Content Placeholder 3" descr="bigjob-usage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812" b="-39812"/>
          <a:stretch>
            <a:fillRect/>
          </a:stretch>
        </p:blipFill>
        <p:spPr/>
      </p:pic>
      <p:pic>
        <p:nvPicPr>
          <p:cNvPr id="67587" name="Content Placeholder 6" descr="ExTENCI_XSEDE_Usage-2013-03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812" b="-39812"/>
          <a:stretch>
            <a:fillRect/>
          </a:stretch>
        </p:blipFill>
        <p:spPr/>
      </p:pic>
      <p:sp>
        <p:nvSpPr>
          <p:cNvPr id="67588" name="TextBox 4"/>
          <p:cNvSpPr txBox="1">
            <a:spLocks noChangeArrowheads="1"/>
          </p:cNvSpPr>
          <p:nvPr/>
        </p:nvSpPr>
        <p:spPr bwMode="auto">
          <a:xfrm>
            <a:off x="1562100" y="5956300"/>
            <a:ext cx="6731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&gt; 10M SUs/year (and increasing) on XSEDE machines</a:t>
            </a:r>
          </a:p>
        </p:txBody>
      </p:sp>
    </p:spTree>
    <p:extLst>
      <p:ext uri="{BB962C8B-B14F-4D97-AF65-F5344CB8AC3E}">
        <p14:creationId xmlns:p14="http://schemas.microsoft.com/office/powerpoint/2010/main" val="2570821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1"/>
          <p:cNvSpPr>
            <a:spLocks noChangeArrowheads="1"/>
          </p:cNvSpPr>
          <p:nvPr>
            <p:ph type="title"/>
          </p:nvPr>
        </p:nvSpPr>
        <p:spPr>
          <a:xfrm>
            <a:off x="250032" y="1446610"/>
            <a:ext cx="8643938" cy="2277070"/>
          </a:xfrm>
          <a:ln/>
        </p:spPr>
        <p:txBody>
          <a:bodyPr/>
          <a:lstStyle/>
          <a:p>
            <a:r>
              <a:rPr lang="en-US"/>
              <a:t>saga-python</a:t>
            </a:r>
          </a:p>
        </p:txBody>
      </p:sp>
      <p:sp>
        <p:nvSpPr>
          <p:cNvPr id="19458" name="Rectangle 2"/>
          <p:cNvSpPr>
            <a:spLocks noChangeArrowheads="1"/>
          </p:cNvSpPr>
          <p:nvPr>
            <p:ph type="body" idx="1"/>
          </p:nvPr>
        </p:nvSpPr>
        <p:spPr>
          <a:xfrm>
            <a:off x="250032" y="3705820"/>
            <a:ext cx="8643938" cy="1339453"/>
          </a:xfrm>
          <a:ln/>
        </p:spPr>
        <p:txBody>
          <a:bodyPr/>
          <a:lstStyle/>
          <a:p>
            <a:r>
              <a:rPr lang="en-US"/>
              <a:t>A Light-Weight Access Layer for </a:t>
            </a:r>
            <a:br>
              <a:rPr lang="en-US"/>
            </a:br>
            <a:r>
              <a:rPr lang="en-US"/>
              <a:t>Distributed Computing Infrastructure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161422"/>
      </p:ext>
    </p:extLst>
  </p:cSld>
  <p:clrMapOvr>
    <a:masterClrMapping/>
  </p:clrMapOvr>
  <p:transition xmlns:p14="http://schemas.microsoft.com/office/powerpoint/2010/main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/>
          <p:cNvSpPr>
            <a:spLocks noGrp="1"/>
          </p:cNvSpPr>
          <p:nvPr>
            <p:ph type="title"/>
          </p:nvPr>
        </p:nvSpPr>
        <p:spPr>
          <a:xfrm>
            <a:off x="195263" y="185738"/>
            <a:ext cx="8694737" cy="808037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SAGA: Interoperability Layer for BigJob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263" y="1187450"/>
            <a:ext cx="8694737" cy="4876800"/>
          </a:xfrm>
        </p:spPr>
        <p:txBody>
          <a:bodyPr/>
          <a:lstStyle/>
          <a:p>
            <a:pPr>
              <a:defRPr/>
            </a:pPr>
            <a:r>
              <a:rPr 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ea typeface="ＭＳ Ｐゴシック" charset="0"/>
                <a:cs typeface="ＭＳ Ｐゴシック" charset="0"/>
              </a:rPr>
              <a:t>SAGA – Simple API for Distributed (</a:t>
            </a:r>
            <a:r>
              <a:rPr lang="ja-JP" alt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ea typeface="ＭＳ Ｐゴシック" charset="0"/>
                <a:cs typeface="ＭＳ Ｐゴシック" charset="0"/>
              </a:rPr>
              <a:t>“</a:t>
            </a:r>
            <a:r>
              <a:rPr lang="en-US" altLang="ja-JP" sz="2000" dirty="0" smtClean="0">
                <a:solidFill>
                  <a:schemeClr val="tx1">
                    <a:lumMod val="95000"/>
                    <a:lumOff val="5000"/>
                  </a:schemeClr>
                </a:solidFill>
                <a:ea typeface="ＭＳ Ｐゴシック" charset="0"/>
                <a:cs typeface="ＭＳ Ｐゴシック" charset="0"/>
              </a:rPr>
              <a:t>Grid</a:t>
            </a:r>
            <a:r>
              <a:rPr lang="ja-JP" alt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ea typeface="ＭＳ Ｐゴシック" charset="0"/>
                <a:cs typeface="ＭＳ Ｐゴシック" charset="0"/>
              </a:rPr>
              <a:t>”</a:t>
            </a:r>
            <a:r>
              <a:rPr lang="en-US" altLang="ja-JP" sz="2000" dirty="0" smtClean="0">
                <a:solidFill>
                  <a:schemeClr val="tx1">
                    <a:lumMod val="95000"/>
                    <a:lumOff val="5000"/>
                  </a:schemeClr>
                </a:solidFill>
                <a:ea typeface="ＭＳ Ｐゴシック" charset="0"/>
                <a:cs typeface="ＭＳ Ｐゴシック" charset="0"/>
              </a:rPr>
              <a:t>) Applications: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Application level standardized (Open Grid Forum GFD.90) API.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Application is a broad term: </a:t>
            </a:r>
            <a:r>
              <a:rPr lang="ja-JP" altLang="en-US" dirty="0" smtClean="0">
                <a:latin typeface="Arial" charset="0"/>
                <a:ea typeface="ＭＳ Ｐゴシック" charset="0"/>
              </a:rPr>
              <a:t>“</a:t>
            </a:r>
            <a:r>
              <a:rPr lang="en-US" altLang="ja-JP" dirty="0" smtClean="0">
                <a:latin typeface="Arial" charset="0"/>
                <a:ea typeface="ＭＳ Ｐゴシック" charset="0"/>
              </a:rPr>
              <a:t>one person</a:t>
            </a:r>
            <a:r>
              <a:rPr lang="ja-JP" altLang="en-US" dirty="0" smtClean="0">
                <a:latin typeface="Arial" charset="0"/>
                <a:ea typeface="ＭＳ Ｐゴシック" charset="0"/>
              </a:rPr>
              <a:t>’</a:t>
            </a:r>
            <a:r>
              <a:rPr lang="en-US" altLang="ja-JP" dirty="0" smtClean="0">
                <a:latin typeface="Arial" charset="0"/>
                <a:ea typeface="ＭＳ Ｐゴシック" charset="0"/>
              </a:rPr>
              <a:t>s application is another person</a:t>
            </a:r>
            <a:r>
              <a:rPr lang="ja-JP" altLang="en-US" dirty="0" smtClean="0">
                <a:latin typeface="Arial" charset="0"/>
                <a:ea typeface="ＭＳ Ｐゴシック" charset="0"/>
              </a:rPr>
              <a:t>’</a:t>
            </a:r>
            <a:r>
              <a:rPr lang="en-US" altLang="ja-JP" dirty="0" smtClean="0">
                <a:latin typeface="Arial" charset="0"/>
                <a:ea typeface="ＭＳ Ｐゴシック" charset="0"/>
              </a:rPr>
              <a:t>s tool (building block)</a:t>
            </a:r>
            <a:r>
              <a:rPr lang="ja-JP" altLang="en-US" dirty="0" smtClean="0">
                <a:latin typeface="Arial" charset="0"/>
                <a:ea typeface="ＭＳ Ｐゴシック" charset="0"/>
              </a:rPr>
              <a:t>”</a:t>
            </a:r>
            <a:r>
              <a:rPr lang="en-US" altLang="ja-JP" dirty="0" smtClean="0">
                <a:latin typeface="Arial" charset="0"/>
                <a:ea typeface="ＭＳ Ｐゴシック" charset="0"/>
              </a:rPr>
              <a:t>. </a:t>
            </a:r>
          </a:p>
          <a:p>
            <a:pPr>
              <a:spcBef>
                <a:spcPts val="1200"/>
              </a:spcBef>
              <a:defRPr/>
            </a:pPr>
            <a:r>
              <a:rPr 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rPr>
              <a:t>SAGA-Python: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Native Python implementation of Open Grid Forum GFD.90.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Allows access to different middleware / services through a unified interface 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Provides access via different backend plug-ins (</a:t>
            </a:r>
            <a:r>
              <a:rPr lang="ja-JP" altLang="en-US" dirty="0" smtClean="0">
                <a:latin typeface="Arial" charset="0"/>
                <a:ea typeface="ＭＳ Ｐゴシック" charset="0"/>
              </a:rPr>
              <a:t>“</a:t>
            </a:r>
            <a:r>
              <a:rPr lang="en-US" altLang="ja-JP" dirty="0" smtClean="0">
                <a:latin typeface="Arial" charset="0"/>
                <a:ea typeface="ＭＳ Ｐゴシック" charset="0"/>
              </a:rPr>
              <a:t>adaptors</a:t>
            </a:r>
            <a:r>
              <a:rPr lang="ja-JP" altLang="en-US" dirty="0" smtClean="0">
                <a:latin typeface="Arial" charset="0"/>
                <a:ea typeface="ＭＳ Ｐゴシック" charset="0"/>
              </a:rPr>
              <a:t>”</a:t>
            </a:r>
            <a:r>
              <a:rPr lang="en-US" altLang="ja-JP" dirty="0" smtClean="0">
                <a:latin typeface="Arial" charset="0"/>
                <a:ea typeface="ＭＳ Ｐゴシック" charset="0"/>
              </a:rPr>
              <a:t>).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SAGA-Python provides both a common API, but also unified semantics across heterogeneous middleware:</a:t>
            </a:r>
          </a:p>
          <a:p>
            <a:pPr marL="1452563" lvl="3" indent="-342900">
              <a:buFont typeface="Arial" charset="0"/>
              <a:buChar char="•"/>
              <a:defRPr/>
            </a:pPr>
            <a:r>
              <a:rPr lang="en-US" sz="1800" dirty="0" smtClean="0">
                <a:latin typeface="Arial" charset="0"/>
                <a:ea typeface="ＭＳ Ｐゴシック" charset="0"/>
              </a:rPr>
              <a:t>Transparent Remote operations (SSH / GSISSH tunneling).</a:t>
            </a:r>
          </a:p>
          <a:p>
            <a:pPr marL="1452563" lvl="3" indent="-342900">
              <a:buFont typeface="Arial" charset="0"/>
              <a:buChar char="•"/>
              <a:defRPr/>
            </a:pPr>
            <a:r>
              <a:rPr lang="en-US" sz="1800" dirty="0" smtClean="0">
                <a:latin typeface="Arial" charset="0"/>
                <a:ea typeface="ＭＳ Ｐゴシック" charset="0"/>
              </a:rPr>
              <a:t>Asynchronous operations.</a:t>
            </a:r>
          </a:p>
          <a:p>
            <a:pPr marL="1452563" lvl="3" indent="-342900">
              <a:buFont typeface="Arial" charset="0"/>
              <a:buChar char="•"/>
              <a:defRPr/>
            </a:pPr>
            <a:r>
              <a:rPr lang="en-US" sz="1800" dirty="0" smtClean="0">
                <a:latin typeface="Arial" charset="0"/>
                <a:ea typeface="ＭＳ Ｐゴシック" charset="0"/>
              </a:rPr>
              <a:t>Callbacks.</a:t>
            </a:r>
          </a:p>
          <a:p>
            <a:pPr marL="1452563" lvl="3" indent="-342900">
              <a:buFont typeface="Arial" charset="0"/>
              <a:buChar char="•"/>
              <a:defRPr/>
            </a:pPr>
            <a:r>
              <a:rPr lang="en-US" sz="1800" dirty="0" smtClean="0">
                <a:latin typeface="Arial" charset="0"/>
                <a:ea typeface="ＭＳ Ｐゴシック" charset="0"/>
              </a:rPr>
              <a:t>Error Handling.</a:t>
            </a:r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SAGA Schematic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706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5113" y="1522413"/>
            <a:ext cx="6061075" cy="451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208745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Title 1"/>
          <p:cNvSpPr>
            <a:spLocks noGrp="1"/>
          </p:cNvSpPr>
          <p:nvPr>
            <p:ph type="title"/>
          </p:nvPr>
        </p:nvSpPr>
        <p:spPr>
          <a:xfrm>
            <a:off x="324858" y="136525"/>
            <a:ext cx="8703256" cy="808038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“Many Simulations”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Pathway to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Extreme Scale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3314" name="Content Placeholder 2"/>
          <p:cNvSpPr>
            <a:spLocks noGrp="1"/>
          </p:cNvSpPr>
          <p:nvPr>
            <p:ph idx="1"/>
          </p:nvPr>
        </p:nvSpPr>
        <p:spPr>
          <a:xfrm>
            <a:off x="457200" y="1123951"/>
            <a:ext cx="8229600" cy="1457722"/>
          </a:xfrm>
        </p:spPr>
        <p:txBody>
          <a:bodyPr/>
          <a:lstStyle/>
          <a:p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</a:rPr>
              <a:t>Problems in computational science </a:t>
            </a:r>
            <a:r>
              <a:rPr lang="en-US" sz="2000" i="1" dirty="0">
                <a:latin typeface="Arial" charset="0"/>
                <a:ea typeface="ＭＳ Ｐゴシック" charset="0"/>
                <a:cs typeface="ＭＳ Ｐゴシック" charset="0"/>
              </a:rPr>
              <a:t>naturally</a:t>
            </a:r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</a:rPr>
              <a:t> amenable to “many simulations” model of </a:t>
            </a:r>
            <a:r>
              <a:rPr lang="en-US" sz="2000" dirty="0" smtClean="0">
                <a:latin typeface="Arial" charset="0"/>
                <a:ea typeface="ＭＳ Ｐゴシック" charset="0"/>
                <a:cs typeface="ＭＳ Ｐゴシック" charset="0"/>
              </a:rPr>
              <a:t>computing:</a:t>
            </a:r>
            <a:endParaRPr lang="en-US" sz="20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/>
            <a:r>
              <a:rPr lang="en-US" sz="2000" dirty="0">
                <a:latin typeface="Arial" charset="0"/>
                <a:ea typeface="ＭＳ Ｐゴシック" charset="0"/>
              </a:rPr>
              <a:t>Many free energy calculations, enhanced sampling </a:t>
            </a:r>
            <a:r>
              <a:rPr lang="en-US" sz="2000" dirty="0" smtClean="0">
                <a:latin typeface="Arial" charset="0"/>
                <a:ea typeface="ＭＳ Ｐゴシック" charset="0"/>
              </a:rPr>
              <a:t>problems.</a:t>
            </a:r>
            <a:endParaRPr lang="en-US" sz="2000" dirty="0">
              <a:latin typeface="Arial" charset="0"/>
              <a:ea typeface="ＭＳ Ｐゴシック" charset="0"/>
            </a:endParaRPr>
          </a:p>
          <a:p>
            <a:pPr lvl="1"/>
            <a:r>
              <a:rPr lang="en-US" sz="2000" dirty="0">
                <a:latin typeface="Arial" charset="0"/>
                <a:ea typeface="ＭＳ Ｐゴシック" charset="0"/>
              </a:rPr>
              <a:t>Many multi-physics simulations are also multi </a:t>
            </a:r>
            <a:r>
              <a:rPr lang="en-US" sz="2000" dirty="0" smtClean="0">
                <a:latin typeface="Arial" charset="0"/>
                <a:ea typeface="ＭＳ Ｐゴシック" charset="0"/>
              </a:rPr>
              <a:t>components.</a:t>
            </a:r>
          </a:p>
          <a:p>
            <a:endParaRPr lang="en-US" sz="2000" dirty="0" smtClean="0"/>
          </a:p>
          <a:p>
            <a:r>
              <a:rPr lang="en-US" sz="2000" dirty="0"/>
              <a:t>S</a:t>
            </a:r>
            <a:r>
              <a:rPr lang="en-US" sz="2000" dirty="0" smtClean="0"/>
              <a:t>ingle </a:t>
            </a:r>
            <a:r>
              <a:rPr lang="ja-JP" altLang="en-US" sz="2000" dirty="0"/>
              <a:t>“</a:t>
            </a:r>
            <a:r>
              <a:rPr lang="en-US" altLang="ja-JP" sz="2000" dirty="0"/>
              <a:t>application</a:t>
            </a:r>
            <a:r>
              <a:rPr lang="ja-JP" altLang="en-US" sz="2000" dirty="0"/>
              <a:t>”</a:t>
            </a:r>
            <a:r>
              <a:rPr lang="en-US" altLang="ja-JP" sz="2000" dirty="0"/>
              <a:t> </a:t>
            </a:r>
            <a:r>
              <a:rPr lang="en-US" altLang="ja-JP" sz="2000" dirty="0" smtClean="0"/>
              <a:t>might </a:t>
            </a:r>
            <a:r>
              <a:rPr lang="en-US" altLang="ja-JP" sz="2000" dirty="0"/>
              <a:t>be  broken into many smaller simulations</a:t>
            </a:r>
          </a:p>
          <a:p>
            <a:endParaRPr lang="en-US" sz="2000" dirty="0" smtClean="0">
              <a:latin typeface="Arial" charset="0"/>
              <a:ea typeface="ＭＳ Ｐゴシック" charset="0"/>
            </a:endParaRPr>
          </a:p>
        </p:txBody>
      </p:sp>
      <p:sp>
        <p:nvSpPr>
          <p:cNvPr id="13315" name="Content Placeholder 2"/>
          <p:cNvSpPr txBox="1">
            <a:spLocks/>
          </p:cNvSpPr>
          <p:nvPr/>
        </p:nvSpPr>
        <p:spPr bwMode="auto">
          <a:xfrm>
            <a:off x="443395" y="3178733"/>
            <a:ext cx="4139821" cy="269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ct val="20000"/>
              </a:spcBef>
              <a:buFontTx/>
              <a:buChar char="•"/>
            </a:pPr>
            <a:endParaRPr lang="en-US" sz="2000" dirty="0" smtClean="0"/>
          </a:p>
          <a:p>
            <a:pPr>
              <a:spcBef>
                <a:spcPct val="20000"/>
              </a:spcBef>
              <a:buFontTx/>
              <a:buChar char="•"/>
            </a:pPr>
            <a:r>
              <a:rPr lang="en-US" sz="2000" dirty="0"/>
              <a:t>This is not </a:t>
            </a:r>
            <a:r>
              <a:rPr lang="en-US" sz="2000" i="1" dirty="0"/>
              <a:t>just</a:t>
            </a:r>
            <a:r>
              <a:rPr lang="en-US" sz="2000" dirty="0"/>
              <a:t> HTC or HPC, but </a:t>
            </a:r>
            <a:r>
              <a:rPr lang="en-US" sz="2000" dirty="0" smtClean="0"/>
              <a:t>complex application objectives</a:t>
            </a: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sz="2000" dirty="0" smtClean="0"/>
              <a:t>Isn’t about just peak </a:t>
            </a:r>
            <a:r>
              <a:rPr lang="en-US" sz="2000" dirty="0" err="1" smtClean="0"/>
              <a:t>perf</a:t>
            </a:r>
            <a:r>
              <a:rPr lang="en-US" sz="2000" dirty="0" smtClean="0"/>
              <a:t>, nor maximal throughput</a:t>
            </a: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sz="2000" dirty="0" smtClean="0"/>
              <a:t>Given access to X cores/nodes – slice/dice or distribute as needed </a:t>
            </a:r>
          </a:p>
          <a:p>
            <a:pPr>
              <a:spcBef>
                <a:spcPct val="20000"/>
              </a:spcBef>
              <a:buFontTx/>
              <a:buChar char="•"/>
            </a:pPr>
            <a:endParaRPr lang="en-US" sz="2000" dirty="0" smtClean="0"/>
          </a:p>
        </p:txBody>
      </p:sp>
      <p:sp>
        <p:nvSpPr>
          <p:cNvPr id="13321" name="Content Placeholder 2"/>
          <p:cNvSpPr txBox="1">
            <a:spLocks/>
          </p:cNvSpPr>
          <p:nvPr/>
        </p:nvSpPr>
        <p:spPr bwMode="auto">
          <a:xfrm>
            <a:off x="6054725" y="5597525"/>
            <a:ext cx="342900" cy="44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lvl="1">
              <a:spcBef>
                <a:spcPct val="20000"/>
              </a:spcBef>
            </a:pPr>
            <a:endParaRPr lang="en-US" sz="1800" dirty="0">
              <a:solidFill>
                <a:srgbClr val="5F5F5F"/>
              </a:solidFill>
            </a:endParaRPr>
          </a:p>
        </p:txBody>
      </p:sp>
      <p:pic>
        <p:nvPicPr>
          <p:cNvPr id="11" name="Content Placeholder 6" descr="hpc-htc-scalin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59" r="-4259"/>
          <a:stretch>
            <a:fillRect/>
          </a:stretch>
        </p:blipFill>
        <p:spPr bwMode="auto">
          <a:xfrm>
            <a:off x="4406136" y="3299572"/>
            <a:ext cx="4635944" cy="25540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/>
          <p:cNvSpPr>
            <a:spLocks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/>
              <a:t>Unified Semantics</a:t>
            </a:r>
          </a:p>
        </p:txBody>
      </p:sp>
      <p:sp>
        <p:nvSpPr>
          <p:cNvPr id="22530" name="Rectangle 2"/>
          <p:cNvSpPr>
            <a:spLocks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n-US"/>
              <a:t>saga-python provides not only a common API, but also unified semantics across heterogeneous middleware:</a:t>
            </a:r>
          </a:p>
          <a:p>
            <a:pPr marL="482136" lvl="1"/>
            <a:r>
              <a:rPr lang="en-US"/>
              <a:t>Transparent Remote operations (SSH / GSISSH tunneling)</a:t>
            </a:r>
          </a:p>
          <a:p>
            <a:pPr marL="482136" lvl="1"/>
            <a:r>
              <a:rPr lang="en-US"/>
              <a:t>Asynchronous operations</a:t>
            </a:r>
          </a:p>
          <a:p>
            <a:pPr marL="482136" lvl="1"/>
            <a:r>
              <a:rPr lang="en-US"/>
              <a:t>Callbacks</a:t>
            </a:r>
          </a:p>
          <a:p>
            <a:pPr marL="482136" lvl="1"/>
            <a:r>
              <a:rPr lang="en-US"/>
              <a:t>Error Handling</a:t>
            </a:r>
          </a:p>
        </p:txBody>
      </p:sp>
    </p:spTree>
    <p:extLst>
      <p:ext uri="{BB962C8B-B14F-4D97-AF65-F5344CB8AC3E}">
        <p14:creationId xmlns:p14="http://schemas.microsoft.com/office/powerpoint/2010/main" val="4086357526"/>
      </p:ext>
    </p:extLst>
  </p:cSld>
  <p:clrMapOvr>
    <a:masterClrMapping/>
  </p:clrMapOvr>
  <p:transition xmlns:p14="http://schemas.microsoft.com/office/powerpoint/2010/main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1"/>
          <p:cNvSpPr>
            <a:spLocks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/>
              <a:t>Supported Middleware and Services</a:t>
            </a:r>
          </a:p>
        </p:txBody>
      </p:sp>
      <p:sp>
        <p:nvSpPr>
          <p:cNvPr id="23554" name="Rectangle 2"/>
          <p:cNvSpPr>
            <a:spLocks noChangeArrowheads="1"/>
          </p:cNvSpPr>
          <p:nvPr>
            <p:ph type="body" idx="1"/>
          </p:nvPr>
        </p:nvSpPr>
        <p:spPr>
          <a:xfrm>
            <a:off x="250031" y="2241351"/>
            <a:ext cx="8643938" cy="4491633"/>
          </a:xfrm>
          <a:ln/>
        </p:spPr>
        <p:txBody>
          <a:bodyPr/>
          <a:lstStyle/>
          <a:p>
            <a:r>
              <a:rPr lang="en-US"/>
              <a:t>Job Submission Systems</a:t>
            </a:r>
          </a:p>
          <a:p>
            <a:pPr marL="482186" lvl="1"/>
            <a:r>
              <a:rPr lang="en-US"/>
              <a:t>SSH, GSISSH, Condor, Condor-G, PBS(-Pro), TORQUE, SGE, SLURM</a:t>
            </a:r>
          </a:p>
          <a:p>
            <a:r>
              <a:rPr lang="en-US"/>
              <a:t>File / Data Management</a:t>
            </a:r>
          </a:p>
          <a:p>
            <a:pPr marL="482186" lvl="1"/>
            <a:r>
              <a:rPr lang="en-US"/>
              <a:t>SFTP, GSIFTP, HTTP, HTTPS, (iRODS under development) </a:t>
            </a:r>
          </a:p>
          <a:p>
            <a:r>
              <a:rPr lang="en-US"/>
              <a:t> Resource Management / Clouds</a:t>
            </a:r>
          </a:p>
          <a:p>
            <a:pPr marL="482186" lvl="1"/>
            <a:r>
              <a:rPr lang="en-US"/>
              <a:t>Amazon EC2 (</a:t>
            </a:r>
            <a:r>
              <a:rPr lang="ja-JP" altLang="en-US">
                <a:latin typeface="Arial"/>
              </a:rPr>
              <a:t>‘</a:t>
            </a:r>
            <a:r>
              <a:rPr lang="en-US"/>
              <a:t>libcloud</a:t>
            </a:r>
            <a:r>
              <a:rPr lang="ja-JP" altLang="en-US">
                <a:latin typeface="Arial"/>
              </a:rPr>
              <a:t>’</a:t>
            </a:r>
            <a:r>
              <a:rPr lang="en-US"/>
              <a:t>-based)</a:t>
            </a:r>
          </a:p>
        </p:txBody>
      </p:sp>
    </p:spTree>
    <p:extLst>
      <p:ext uri="{BB962C8B-B14F-4D97-AF65-F5344CB8AC3E}">
        <p14:creationId xmlns:p14="http://schemas.microsoft.com/office/powerpoint/2010/main" val="838503081"/>
      </p:ext>
    </p:extLst>
  </p:cSld>
  <p:clrMapOvr>
    <a:masterClrMapping/>
  </p:clrMapOvr>
  <p:transition xmlns:p14="http://schemas.microsoft.com/office/powerpoint/2010/main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Insert new slides for SAGA-Python updates used for PANDA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728951"/>
      </p:ext>
    </p:extLst>
  </p:cSld>
  <p:clrMapOvr>
    <a:masterClrMapping/>
  </p:clrMapOvr>
  <p:transition xmlns:p14="http://schemas.microsoft.com/office/powerpoint/2010/main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SAGA-Pilot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729" y="1022696"/>
            <a:ext cx="8694574" cy="4876382"/>
          </a:xfrm>
        </p:spPr>
        <p:txBody>
          <a:bodyPr/>
          <a:lstStyle/>
          <a:p>
            <a:r>
              <a:rPr lang="en-US" sz="1800" dirty="0"/>
              <a:t>Lightweight, portable, fast, scalable pilot framework </a:t>
            </a:r>
            <a:r>
              <a:rPr lang="en-US" sz="1800" dirty="0" smtClean="0"/>
              <a:t>next generation </a:t>
            </a:r>
            <a:r>
              <a:rPr lang="en-US" sz="1800" dirty="0" err="1" smtClean="0"/>
              <a:t>BigJob</a:t>
            </a:r>
            <a:endParaRPr lang="en-US" sz="1800" dirty="0"/>
          </a:p>
          <a:p>
            <a:r>
              <a:rPr lang="en-US" sz="1800" dirty="0"/>
              <a:t>Focuses on enabling CS research </a:t>
            </a:r>
          </a:p>
          <a:p>
            <a:pPr lvl="1"/>
            <a:r>
              <a:rPr lang="en-US" dirty="0" smtClean="0"/>
              <a:t>But </a:t>
            </a:r>
            <a:r>
              <a:rPr lang="en-US" dirty="0" smtClean="0"/>
              <a:t>might just </a:t>
            </a:r>
            <a:r>
              <a:rPr lang="en-US" dirty="0" smtClean="0"/>
              <a:t>be able to support some “production” users</a:t>
            </a:r>
          </a:p>
          <a:p>
            <a:pPr lvl="1"/>
            <a:r>
              <a:rPr lang="en-US" dirty="0" smtClean="0"/>
              <a:t>Focuses </a:t>
            </a:r>
            <a:r>
              <a:rPr lang="en-US" dirty="0"/>
              <a:t>on pilot jobs, but will enable research on pilot data</a:t>
            </a:r>
          </a:p>
          <a:p>
            <a:r>
              <a:rPr lang="en-US" sz="1800" dirty="0" smtClean="0"/>
              <a:t>Scalability </a:t>
            </a:r>
            <a:r>
              <a:rPr lang="en-US" sz="1800" dirty="0"/>
              <a:t>(up and out</a:t>
            </a:r>
            <a:r>
              <a:rPr lang="en-US" sz="1800" dirty="0" smtClean="0"/>
              <a:t>)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ightweight </a:t>
            </a:r>
            <a:r>
              <a:rPr lang="en-US" dirty="0"/>
              <a:t>data model </a:t>
            </a:r>
          </a:p>
          <a:p>
            <a:pPr lvl="1"/>
            <a:r>
              <a:rPr lang="en-US" dirty="0" smtClean="0"/>
              <a:t>Bulk </a:t>
            </a:r>
            <a:r>
              <a:rPr lang="en-US" dirty="0"/>
              <a:t>operations </a:t>
            </a:r>
          </a:p>
          <a:p>
            <a:pPr lvl="1"/>
            <a:r>
              <a:rPr lang="en-US" dirty="0"/>
              <a:t>N</a:t>
            </a:r>
            <a:r>
              <a:rPr lang="en-US" dirty="0" smtClean="0"/>
              <a:t>otifications </a:t>
            </a:r>
            <a:r>
              <a:rPr lang="en-US" dirty="0"/>
              <a:t>/ support for </a:t>
            </a:r>
            <a:r>
              <a:rPr lang="en-US" dirty="0" err="1"/>
              <a:t>async</a:t>
            </a:r>
            <a:r>
              <a:rPr lang="en-US" dirty="0"/>
              <a:t> programming </a:t>
            </a:r>
            <a:endParaRPr lang="en-US" dirty="0" smtClean="0"/>
          </a:p>
          <a:p>
            <a:r>
              <a:rPr lang="en-US" sz="1800" dirty="0" smtClean="0"/>
              <a:t>Portability 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ure </a:t>
            </a:r>
            <a:r>
              <a:rPr lang="en-US" dirty="0"/>
              <a:t>Python 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odular </a:t>
            </a:r>
            <a:r>
              <a:rPr lang="en-US" dirty="0"/>
              <a:t>pilot agent </a:t>
            </a:r>
          </a:p>
          <a:p>
            <a:pPr lvl="1"/>
            <a:r>
              <a:rPr lang="en-US" dirty="0" smtClean="0"/>
              <a:t>SAGA</a:t>
            </a:r>
            <a:r>
              <a:rPr lang="en-US" dirty="0"/>
              <a:t>-Python as plumbing layer </a:t>
            </a:r>
          </a:p>
          <a:p>
            <a:r>
              <a:rPr lang="en-US" sz="1800" dirty="0" smtClean="0"/>
              <a:t>Supports Research</a:t>
            </a:r>
          </a:p>
          <a:p>
            <a:pPr lvl="1"/>
            <a:r>
              <a:rPr lang="en-US" dirty="0" smtClean="0"/>
              <a:t>Pluggable </a:t>
            </a:r>
            <a:r>
              <a:rPr lang="en-US" dirty="0"/>
              <a:t>schedulers 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igh </a:t>
            </a:r>
            <a:r>
              <a:rPr lang="en-US" dirty="0"/>
              <a:t>degree of introspection, provenance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onsistent </a:t>
            </a:r>
            <a:r>
              <a:rPr lang="en-US" dirty="0"/>
              <a:t>and verifiable performance</a:t>
            </a:r>
          </a:p>
        </p:txBody>
      </p:sp>
    </p:spTree>
    <p:extLst>
      <p:ext uri="{BB962C8B-B14F-4D97-AF65-F5344CB8AC3E}">
        <p14:creationId xmlns:p14="http://schemas.microsoft.com/office/powerpoint/2010/main" val="28488395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SAGA-Pilot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Status: </a:t>
            </a:r>
          </a:p>
          <a:p>
            <a:pPr lvl="1"/>
            <a:r>
              <a:rPr lang="en-US" dirty="0" smtClean="0"/>
              <a:t>Release </a:t>
            </a:r>
            <a:r>
              <a:rPr lang="en-US" dirty="0"/>
              <a:t>candidate in 12/2013 </a:t>
            </a:r>
          </a:p>
          <a:p>
            <a:pPr lvl="1"/>
            <a:r>
              <a:rPr lang="en-US" dirty="0" smtClean="0"/>
              <a:t>Fit </a:t>
            </a:r>
            <a:r>
              <a:rPr lang="en-US" dirty="0"/>
              <a:t>for research in Q1/2014 </a:t>
            </a:r>
          </a:p>
          <a:p>
            <a:pPr lvl="1"/>
            <a:r>
              <a:rPr lang="en-US" dirty="0" smtClean="0"/>
              <a:t>Already </a:t>
            </a:r>
            <a:r>
              <a:rPr lang="en-US" dirty="0"/>
              <a:t>significantly faster than </a:t>
            </a:r>
            <a:r>
              <a:rPr lang="en-US" dirty="0" err="1"/>
              <a:t>BigJob</a:t>
            </a:r>
            <a:r>
              <a:rPr lang="en-US" dirty="0"/>
              <a:t>, while maintaining </a:t>
            </a:r>
            <a:r>
              <a:rPr lang="en-US" dirty="0" smtClean="0"/>
              <a:t>portability</a:t>
            </a:r>
          </a:p>
          <a:p>
            <a:r>
              <a:rPr lang="en-US" dirty="0" smtClean="0"/>
              <a:t>Users</a:t>
            </a:r>
            <a:r>
              <a:rPr lang="en-US" dirty="0"/>
              <a:t>: </a:t>
            </a:r>
          </a:p>
          <a:p>
            <a:pPr lvl="1"/>
            <a:r>
              <a:rPr lang="en-US" dirty="0" smtClean="0"/>
              <a:t>Mostly </a:t>
            </a:r>
            <a:r>
              <a:rPr lang="en-US" dirty="0"/>
              <a:t>in-</a:t>
            </a:r>
            <a:r>
              <a:rPr lang="en-US" dirty="0" smtClean="0"/>
              <a:t>group, e.g. AIMES, </a:t>
            </a:r>
            <a:r>
              <a:rPr lang="en-US" dirty="0" err="1" smtClean="0"/>
              <a:t>ExTASY</a:t>
            </a:r>
            <a:r>
              <a:rPr lang="en-US" dirty="0" smtClean="0"/>
              <a:t> </a:t>
            </a:r>
            <a:r>
              <a:rPr lang="en-US" dirty="0" err="1" smtClean="0"/>
              <a:t>etc</a:t>
            </a:r>
            <a:endParaRPr lang="en-US" dirty="0"/>
          </a:p>
          <a:p>
            <a:pPr lvl="1"/>
            <a:r>
              <a:rPr lang="en-US" dirty="0" smtClean="0"/>
              <a:t>Research </a:t>
            </a:r>
            <a:r>
              <a:rPr lang="en-US" dirty="0"/>
              <a:t>on infrastructure modeling and federation 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esearch </a:t>
            </a:r>
            <a:r>
              <a:rPr lang="en-US" dirty="0"/>
              <a:t>on multi-level scheduling, affinities </a:t>
            </a:r>
          </a:p>
          <a:p>
            <a:pPr lvl="1"/>
            <a:r>
              <a:rPr lang="en-US" dirty="0" smtClean="0"/>
              <a:t>Tiered </a:t>
            </a:r>
            <a:r>
              <a:rPr lang="en-US" dirty="0"/>
              <a:t>of Resource </a:t>
            </a:r>
            <a:r>
              <a:rPr lang="en-US" dirty="0" err="1" smtClean="0"/>
              <a:t>OverlaY</a:t>
            </a:r>
            <a:r>
              <a:rPr lang="en-US" dirty="0" smtClean="0"/>
              <a:t> </a:t>
            </a:r>
            <a:r>
              <a:rPr lang="en-US" dirty="0"/>
              <a:t>(TROY)</a:t>
            </a:r>
          </a:p>
        </p:txBody>
      </p:sp>
    </p:spTree>
    <p:extLst>
      <p:ext uri="{BB962C8B-B14F-4D97-AF65-F5344CB8AC3E}">
        <p14:creationId xmlns:p14="http://schemas.microsoft.com/office/powerpoint/2010/main" val="37298398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/>
          <p:cNvSpPr>
            <a:spLocks noGrp="1"/>
          </p:cNvSpPr>
          <p:nvPr>
            <p:ph type="title"/>
          </p:nvPr>
        </p:nvSpPr>
        <p:spPr>
          <a:xfrm>
            <a:off x="195263" y="185738"/>
            <a:ext cx="8694737" cy="808037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References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3794" name="Content Placeholder 2"/>
          <p:cNvSpPr>
            <a:spLocks noGrp="1"/>
          </p:cNvSpPr>
          <p:nvPr>
            <p:ph idx="1"/>
          </p:nvPr>
        </p:nvSpPr>
        <p:spPr>
          <a:xfrm>
            <a:off x="195263" y="1214172"/>
            <a:ext cx="8694737" cy="4876800"/>
          </a:xfrm>
        </p:spPr>
        <p:txBody>
          <a:bodyPr/>
          <a:lstStyle/>
          <a:p>
            <a:pPr>
              <a:defRPr/>
            </a:pPr>
            <a:r>
              <a:rPr lang="en-US" sz="2400" dirty="0">
                <a:solidFill>
                  <a:srgbClr val="0D0D0D"/>
                </a:solidFill>
                <a:latin typeface="Arial" charset="0"/>
                <a:ea typeface="ＭＳ Ｐゴシック" charset="0"/>
                <a:cs typeface="ＭＳ Ｐゴシック" charset="0"/>
              </a:rPr>
              <a:t>SAGA-Python:</a:t>
            </a:r>
          </a:p>
          <a:p>
            <a:pPr lvl="1">
              <a:defRPr/>
            </a:pPr>
            <a:r>
              <a:rPr lang="en-US" sz="2400" dirty="0">
                <a:solidFill>
                  <a:srgbClr val="606060"/>
                </a:solidFill>
                <a:latin typeface="Arial" charset="0"/>
                <a:ea typeface="ＭＳ Ｐゴシック" charset="0"/>
              </a:rPr>
              <a:t>http://saga-</a:t>
            </a:r>
            <a:r>
              <a:rPr lang="en-US" sz="2400" dirty="0" err="1">
                <a:solidFill>
                  <a:srgbClr val="606060"/>
                </a:solidFill>
                <a:latin typeface="Arial" charset="0"/>
                <a:ea typeface="ＭＳ Ｐゴシック" charset="0"/>
              </a:rPr>
              <a:t>project.github.io</a:t>
            </a:r>
            <a:r>
              <a:rPr lang="en-US" sz="2400" dirty="0">
                <a:solidFill>
                  <a:srgbClr val="606060"/>
                </a:solidFill>
                <a:latin typeface="Arial" charset="0"/>
                <a:ea typeface="ＭＳ Ｐゴシック" charset="0"/>
              </a:rPr>
              <a:t>/saga-python/</a:t>
            </a:r>
          </a:p>
          <a:p>
            <a:pPr>
              <a:spcBef>
                <a:spcPts val="1200"/>
              </a:spcBef>
              <a:defRPr/>
            </a:pPr>
            <a:r>
              <a:rPr lang="en-US" sz="2400" dirty="0" err="1">
                <a:solidFill>
                  <a:srgbClr val="0D0D0D"/>
                </a:solidFill>
                <a:latin typeface="Arial" charset="0"/>
                <a:ea typeface="ＭＳ Ｐゴシック" charset="0"/>
                <a:cs typeface="ＭＳ Ｐゴシック" charset="0"/>
              </a:rPr>
              <a:t>BigJob</a:t>
            </a:r>
            <a:r>
              <a:rPr lang="en-US" sz="2400" dirty="0">
                <a:solidFill>
                  <a:srgbClr val="0D0D0D"/>
                </a:solidFill>
                <a:latin typeface="Arial" charset="0"/>
                <a:ea typeface="ＭＳ Ｐゴシック" charset="0"/>
                <a:cs typeface="ＭＳ Ｐゴシック" charset="0"/>
              </a:rPr>
              <a:t>: An implementation of P*</a:t>
            </a:r>
          </a:p>
          <a:p>
            <a:pPr lvl="1">
              <a:defRPr/>
            </a:pPr>
            <a:r>
              <a:rPr lang="en-US" sz="2400" dirty="0">
                <a:solidFill>
                  <a:srgbClr val="606060"/>
                </a:solidFill>
                <a:latin typeface="Arial" charset="0"/>
                <a:ea typeface="ＭＳ Ｐゴシック" charset="0"/>
              </a:rPr>
              <a:t>http://saga-</a:t>
            </a:r>
            <a:r>
              <a:rPr lang="en-US" sz="2400" dirty="0" err="1">
                <a:solidFill>
                  <a:srgbClr val="606060"/>
                </a:solidFill>
                <a:latin typeface="Arial" charset="0"/>
                <a:ea typeface="ＭＳ Ｐゴシック" charset="0"/>
              </a:rPr>
              <a:t>project.github.io</a:t>
            </a:r>
            <a:r>
              <a:rPr lang="en-US" sz="2400" dirty="0">
                <a:solidFill>
                  <a:srgbClr val="606060"/>
                </a:solidFill>
                <a:latin typeface="Arial" charset="0"/>
                <a:ea typeface="ＭＳ Ｐゴシック" charset="0"/>
              </a:rPr>
              <a:t>/</a:t>
            </a:r>
            <a:r>
              <a:rPr lang="en-US" sz="2400" dirty="0" err="1">
                <a:solidFill>
                  <a:srgbClr val="606060"/>
                </a:solidFill>
                <a:latin typeface="Arial" charset="0"/>
                <a:ea typeface="ＭＳ Ｐゴシック" charset="0"/>
              </a:rPr>
              <a:t>BigJob</a:t>
            </a:r>
            <a:r>
              <a:rPr lang="en-US" sz="2400" dirty="0">
                <a:solidFill>
                  <a:srgbClr val="606060"/>
                </a:solidFill>
                <a:latin typeface="Arial" charset="0"/>
                <a:ea typeface="ＭＳ Ｐゴシック" charset="0"/>
              </a:rPr>
              <a:t>/</a:t>
            </a:r>
          </a:p>
          <a:p>
            <a:pPr>
              <a:spcBef>
                <a:spcPts val="1200"/>
              </a:spcBef>
              <a:defRPr/>
            </a:pPr>
            <a:r>
              <a:rPr lang="en-US" sz="2400" dirty="0" smtClean="0">
                <a:solidFill>
                  <a:srgbClr val="0D0D0D"/>
                </a:solidFill>
                <a:latin typeface="Arial" charset="0"/>
                <a:ea typeface="ＭＳ Ｐゴシック" charset="0"/>
                <a:cs typeface="ＭＳ Ｐゴシック" charset="0"/>
              </a:rPr>
              <a:t>SAGA-Project:</a:t>
            </a:r>
          </a:p>
          <a:p>
            <a:pPr lvl="1">
              <a:spcBef>
                <a:spcPts val="1200"/>
              </a:spcBef>
              <a:defRPr/>
            </a:pPr>
            <a:r>
              <a:rPr lang="en-US" sz="2400" dirty="0" smtClean="0">
                <a:solidFill>
                  <a:srgbClr val="0D0D0D"/>
                </a:solidFill>
                <a:latin typeface="Arial" charset="0"/>
                <a:ea typeface="ＭＳ Ｐゴシック" charset="0"/>
                <a:cs typeface="ＭＳ Ｐゴシック" charset="0"/>
                <a:hlinkClick r:id="rId2"/>
              </a:rPr>
              <a:t>http://saga-project.org</a:t>
            </a:r>
            <a:endParaRPr lang="en-US" sz="2400" dirty="0">
              <a:solidFill>
                <a:srgbClr val="0D0D0D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spcBef>
                <a:spcPts val="1200"/>
              </a:spcBef>
              <a:defRPr/>
            </a:pPr>
            <a:r>
              <a:rPr lang="en-US" sz="2400" dirty="0" smtClean="0">
                <a:solidFill>
                  <a:srgbClr val="0D0D0D"/>
                </a:solidFill>
                <a:latin typeface="Arial" charset="0"/>
                <a:ea typeface="ＭＳ Ｐゴシック" charset="0"/>
                <a:cs typeface="ＭＳ Ｐゴシック" charset="0"/>
              </a:rPr>
              <a:t>SAGA-Pilot: </a:t>
            </a:r>
          </a:p>
          <a:p>
            <a:pPr lvl="1">
              <a:spcBef>
                <a:spcPts val="1200"/>
              </a:spcBef>
              <a:defRPr/>
            </a:pPr>
            <a:r>
              <a:rPr lang="en-US" sz="2400" dirty="0" smtClean="0">
                <a:solidFill>
                  <a:srgbClr val="0D0D0D"/>
                </a:solidFill>
                <a:latin typeface="Arial" charset="0"/>
                <a:ea typeface="ＭＳ Ｐゴシック" charset="0"/>
                <a:cs typeface="ＭＳ Ｐゴシック" charset="0"/>
              </a:rPr>
              <a:t>Coming Soon</a:t>
            </a:r>
            <a:endParaRPr lang="en-US" sz="2400" dirty="0" smtClean="0">
              <a:solidFill>
                <a:srgbClr val="0D0D0D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spcBef>
                <a:spcPts val="1200"/>
              </a:spcBef>
              <a:defRPr/>
            </a:pPr>
            <a:r>
              <a:rPr lang="en-US" sz="2400" dirty="0" smtClean="0">
                <a:solidFill>
                  <a:srgbClr val="0D0D0D"/>
                </a:solidFill>
                <a:latin typeface="Arial" charset="0"/>
                <a:ea typeface="ＭＳ Ｐゴシック" charset="0"/>
                <a:cs typeface="ＭＳ Ｐゴシック" charset="0"/>
              </a:rPr>
              <a:t>TROY:</a:t>
            </a:r>
          </a:p>
          <a:p>
            <a:pPr lvl="1">
              <a:spcBef>
                <a:spcPts val="1200"/>
              </a:spcBef>
              <a:defRPr/>
            </a:pPr>
            <a:r>
              <a:rPr lang="en-US" sz="2400" dirty="0" smtClean="0">
                <a:solidFill>
                  <a:srgbClr val="0D0D0D"/>
                </a:solidFill>
                <a:latin typeface="Arial" charset="0"/>
                <a:ea typeface="ＭＳ Ｐゴシック" charset="0"/>
                <a:cs typeface="ＭＳ Ｐゴシック" charset="0"/>
              </a:rPr>
              <a:t>Coming Soon </a:t>
            </a:r>
            <a:endParaRPr lang="en-US" sz="2400" dirty="0">
              <a:solidFill>
                <a:srgbClr val="0D0D0D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7172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27408" y="206569"/>
            <a:ext cx="8696325" cy="3070225"/>
            <a:chOff x="258763" y="222250"/>
            <a:chExt cx="8696325" cy="3070225"/>
          </a:xfrm>
        </p:grpSpPr>
        <p:sp>
          <p:nvSpPr>
            <p:cNvPr id="15361" name="TextBox 20"/>
            <p:cNvSpPr txBox="1">
              <a:spLocks noChangeArrowheads="1"/>
            </p:cNvSpPr>
            <p:nvPr/>
          </p:nvSpPr>
          <p:spPr bwMode="auto">
            <a:xfrm>
              <a:off x="258763" y="222250"/>
              <a:ext cx="8696325" cy="30702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endParaRPr lang="en-US" sz="1800"/>
            </a:p>
          </p:txBody>
        </p:sp>
        <p:pic>
          <p:nvPicPr>
            <p:cNvPr id="11" name="Picture 10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087841" y="704943"/>
              <a:ext cx="2895600" cy="1383270"/>
            </a:xfrm>
            <a:prstGeom prst="rect">
              <a:avLst/>
            </a:prstGeom>
            <a:ln w="127000" cap="rnd">
              <a:solidFill>
                <a:srgbClr val="FFFFFF"/>
              </a:solidFill>
            </a:ln>
            <a:effectLst>
              <a:outerShdw blurRad="76200" dist="95250" dir="10500000" sx="97000" sy="23000" kx="900000" algn="br" rotWithShape="0">
                <a:srgbClr val="000000">
                  <a:alpha val="20000"/>
                </a:srgbClr>
              </a:outerShdw>
            </a:effectLst>
            <a:scene3d>
              <a:camera prst="orthographicFront"/>
              <a:lightRig rig="twoPt" dir="t">
                <a:rot lat="0" lon="0" rev="7800000"/>
              </a:lightRig>
            </a:scene3d>
            <a:sp3d contourW="6350">
              <a:bevelT w="50800" h="16510"/>
              <a:contourClr>
                <a:srgbClr val="C0C0C0"/>
              </a:contourClr>
            </a:sp3d>
          </p:spPr>
        </p:pic>
        <p:pic>
          <p:nvPicPr>
            <p:cNvPr id="12" name="Picture 4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240241" y="857343"/>
              <a:ext cx="2895600" cy="138327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13" name="Picture 2" descr="http://radical.rutgers.edu/tmp/2012/07/header_01.png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/>
            </a:blip>
            <a:srcRect t="6612" r="77171" b="8570"/>
            <a:stretch/>
          </p:blipFill>
          <p:spPr bwMode="auto">
            <a:xfrm>
              <a:off x="5266141" y="273142"/>
              <a:ext cx="1943656" cy="1892300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  <a:extLst/>
          </p:spPr>
        </p:pic>
        <p:cxnSp>
          <p:nvCxnSpPr>
            <p:cNvPr id="14" name="Straight Arrow Connector 13"/>
            <p:cNvCxnSpPr/>
            <p:nvPr/>
          </p:nvCxnSpPr>
          <p:spPr>
            <a:xfrm flipV="1">
              <a:off x="3995738" y="1162050"/>
              <a:ext cx="1435100" cy="59690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368" name="Rectangle 16"/>
            <p:cNvSpPr>
              <a:spLocks noChangeArrowheads="1"/>
            </p:cNvSpPr>
            <p:nvPr/>
          </p:nvSpPr>
          <p:spPr bwMode="auto">
            <a:xfrm>
              <a:off x="558800" y="2401888"/>
              <a:ext cx="8226425" cy="8874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</a:rPr>
                <a:t>Scalable Online Comparative Genomics of </a:t>
              </a:r>
              <a:r>
                <a:rPr lang="en-US" dirty="0" err="1" smtClean="0">
                  <a:solidFill>
                    <a:srgbClr val="000000"/>
                  </a:solidFill>
                </a:rPr>
                <a:t>Mononucleosomes</a:t>
              </a:r>
              <a:r>
                <a:rPr lang="en-US" dirty="0" smtClean="0">
                  <a:solidFill>
                    <a:srgbClr val="000000"/>
                  </a:solidFill>
                </a:rPr>
                <a:t>.</a:t>
              </a:r>
              <a:endParaRPr lang="en-US" dirty="0">
                <a:solidFill>
                  <a:srgbClr val="000000"/>
                </a:solidFill>
              </a:endParaRPr>
            </a:p>
            <a:p>
              <a:pPr>
                <a:lnSpc>
                  <a:spcPct val="90000"/>
                </a:lnSpc>
                <a:spcBef>
                  <a:spcPts val="1200"/>
                </a:spcBef>
              </a:pPr>
              <a:r>
                <a:rPr lang="en-US" sz="1400" dirty="0">
                  <a:solidFill>
                    <a:srgbClr val="000000"/>
                  </a:solidFill>
                </a:rPr>
                <a:t>“</a:t>
              </a:r>
              <a:r>
                <a:rPr lang="en-US" altLang="ja-JP" sz="1400" dirty="0"/>
                <a:t>Scalable Online Comparative Genomics of </a:t>
              </a:r>
              <a:r>
                <a:rPr lang="en-US" altLang="ja-JP" sz="1400" dirty="0" err="1"/>
                <a:t>Mononucleosomes</a:t>
              </a:r>
              <a:r>
                <a:rPr lang="en-US" altLang="ja-JP" sz="1400" dirty="0"/>
                <a:t>: A </a:t>
              </a:r>
              <a:r>
                <a:rPr lang="en-US" altLang="ja-JP" sz="1400" dirty="0" err="1"/>
                <a:t>BigJob</a:t>
              </a:r>
              <a:r>
                <a:rPr lang="en-US" sz="1400" dirty="0"/>
                <a:t>”</a:t>
              </a:r>
              <a:r>
                <a:rPr lang="en-US" altLang="ja-JP" sz="1400" dirty="0"/>
                <a:t> , </a:t>
              </a:r>
              <a:r>
                <a:rPr lang="en-US" altLang="ja-JP" sz="1400" i="1" dirty="0"/>
                <a:t>Proceedings of Conference on </a:t>
              </a:r>
              <a:r>
                <a:rPr lang="en-US" altLang="ja-JP" sz="1400" i="1" dirty="0" smtClean="0"/>
                <a:t>XSEDE</a:t>
              </a:r>
              <a:r>
                <a:rPr lang="en-US" altLang="ja-JP" sz="1400" dirty="0" smtClean="0"/>
                <a:t>, </a:t>
              </a:r>
              <a:r>
                <a:rPr lang="en-US" altLang="ja-JP" sz="1400" dirty="0"/>
                <a:t>2013. </a:t>
              </a:r>
              <a:endParaRPr lang="en-US" sz="14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35541" y="3544692"/>
            <a:ext cx="8696325" cy="3071812"/>
            <a:chOff x="266897" y="3529013"/>
            <a:chExt cx="8696325" cy="3071812"/>
          </a:xfrm>
        </p:grpSpPr>
        <p:sp>
          <p:nvSpPr>
            <p:cNvPr id="20" name="TextBox 7"/>
            <p:cNvSpPr txBox="1">
              <a:spLocks noChangeArrowheads="1"/>
            </p:cNvSpPr>
            <p:nvPr/>
          </p:nvSpPr>
          <p:spPr bwMode="auto">
            <a:xfrm>
              <a:off x="266897" y="3529013"/>
              <a:ext cx="8696325" cy="30686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endParaRPr lang="en-US" sz="1800"/>
            </a:p>
          </p:txBody>
        </p:sp>
        <p:pic>
          <p:nvPicPr>
            <p:cNvPr id="21" name="Picture 2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9563" y="3581400"/>
              <a:ext cx="7489825" cy="2178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" name="Rectangle 21"/>
            <p:cNvSpPr>
              <a:spLocks noChangeArrowheads="1"/>
            </p:cNvSpPr>
            <p:nvPr/>
          </p:nvSpPr>
          <p:spPr bwMode="auto">
            <a:xfrm>
              <a:off x="536575" y="5713413"/>
              <a:ext cx="8269288" cy="8874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</a:rPr>
                <a:t>Asynchronous Replica-Exchange: Advanced Algorithms for enhanced sampling.</a:t>
              </a:r>
            </a:p>
            <a:p>
              <a:pPr>
                <a:lnSpc>
                  <a:spcPct val="90000"/>
                </a:lnSpc>
                <a:spcBef>
                  <a:spcPts val="1200"/>
                </a:spcBef>
              </a:pPr>
              <a:r>
                <a:rPr lang="en-US" sz="1400" dirty="0">
                  <a:solidFill>
                    <a:srgbClr val="000000"/>
                  </a:solidFill>
                </a:rPr>
                <a:t>“</a:t>
              </a:r>
              <a:r>
                <a:rPr lang="en-US" altLang="ja-JP" sz="1400" dirty="0"/>
                <a:t>A Framework for Flexible and Scalable Replica-Exchange on Production Distributed CI</a:t>
              </a:r>
              <a:r>
                <a:rPr lang="en-US" sz="1400" dirty="0"/>
                <a:t>”</a:t>
              </a:r>
              <a:r>
                <a:rPr lang="en-US" altLang="ja-JP" sz="1400" dirty="0"/>
                <a:t>, </a:t>
              </a:r>
              <a:r>
                <a:rPr lang="en-US" altLang="ja-JP" sz="1400" i="1" dirty="0"/>
                <a:t>Proceedings of Conference on </a:t>
              </a:r>
              <a:r>
                <a:rPr lang="en-US" altLang="ja-JP" sz="1400" i="1" dirty="0" smtClean="0"/>
                <a:t>XSEDE</a:t>
              </a:r>
              <a:r>
                <a:rPr lang="en-US" altLang="ja-JP" sz="1400" dirty="0" smtClean="0"/>
                <a:t>, </a:t>
              </a:r>
              <a:r>
                <a:rPr lang="en-US" altLang="ja-JP" sz="1400" dirty="0"/>
                <a:t>2013.</a:t>
              </a:r>
              <a:endParaRPr lang="en-US" sz="1400" dirty="0">
                <a:solidFill>
                  <a:srgbClr val="000000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Content Placeholder 2"/>
          <p:cNvSpPr>
            <a:spLocks noGrp="1"/>
          </p:cNvSpPr>
          <p:nvPr>
            <p:ph idx="1"/>
          </p:nvPr>
        </p:nvSpPr>
        <p:spPr>
          <a:xfrm>
            <a:off x="193268" y="1067305"/>
            <a:ext cx="6197600" cy="5156200"/>
          </a:xfrm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A Typical </a:t>
            </a:r>
            <a:r>
              <a:rPr lang="ja-JP" altLang="en-US" dirty="0">
                <a:latin typeface="Arial" charset="0"/>
                <a:ea typeface="ＭＳ Ｐゴシック" charset="0"/>
                <a:cs typeface="ＭＳ Ｐゴシック" charset="0"/>
              </a:rPr>
              <a:t>“</a:t>
            </a:r>
            <a:r>
              <a:rPr lang="en-US" altLang="ja-JP" dirty="0">
                <a:latin typeface="Arial" charset="0"/>
                <a:ea typeface="ＭＳ Ｐゴシック" charset="0"/>
                <a:cs typeface="ＭＳ Ｐゴシック" charset="0"/>
              </a:rPr>
              <a:t>Run</a:t>
            </a:r>
            <a:r>
              <a:rPr lang="ja-JP" altLang="en-US" dirty="0">
                <a:latin typeface="Arial" charset="0"/>
                <a:ea typeface="ＭＳ Ｐゴシック" charset="0"/>
                <a:cs typeface="ＭＳ Ｐゴシック" charset="0"/>
              </a:rPr>
              <a:t>”</a:t>
            </a:r>
            <a:endParaRPr lang="en-US" altLang="ja-JP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210 Simulations (5 x 21 x 2)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2400 Cores on </a:t>
            </a:r>
            <a:r>
              <a:rPr lang="en-US" dirty="0" err="1">
                <a:latin typeface="Arial" charset="0"/>
                <a:ea typeface="ＭＳ Ｐゴシック" charset="0"/>
              </a:rPr>
              <a:t>Lonestar</a:t>
            </a:r>
            <a:r>
              <a:rPr lang="en-US" dirty="0">
                <a:latin typeface="Arial" charset="0"/>
                <a:ea typeface="ＭＳ Ｐゴシック" charset="0"/>
              </a:rPr>
              <a:t> for ~21 </a:t>
            </a:r>
            <a:r>
              <a:rPr lang="en-US" dirty="0" err="1">
                <a:latin typeface="Arial" charset="0"/>
                <a:ea typeface="ＭＳ Ｐゴシック" charset="0"/>
              </a:rPr>
              <a:t>hrs</a:t>
            </a:r>
            <a:endParaRPr lang="en-US" dirty="0">
              <a:latin typeface="Arial" charset="0"/>
              <a:ea typeface="ＭＳ Ｐゴシック" charset="0"/>
            </a:endParaRP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~50,000 SUs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~750 GB of output</a:t>
            </a:r>
          </a:p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Total: 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10+ Runs (</a:t>
            </a:r>
            <a:r>
              <a:rPr lang="en-US" b="1" dirty="0">
                <a:solidFill>
                  <a:srgbClr val="800000"/>
                </a:solidFill>
                <a:latin typeface="Arial" charset="0"/>
                <a:ea typeface="ＭＳ Ｐゴシック" charset="0"/>
              </a:rPr>
              <a:t>2100</a:t>
            </a:r>
            <a:r>
              <a:rPr lang="en-US" dirty="0">
                <a:latin typeface="Arial" charset="0"/>
                <a:ea typeface="ＭＳ Ｐゴシック" charset="0"/>
              </a:rPr>
              <a:t> simulations)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4 Restarts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~500,000+ SUs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~7.5 TB of output</a:t>
            </a:r>
          </a:p>
        </p:txBody>
      </p:sp>
      <p:sp>
        <p:nvSpPr>
          <p:cNvPr id="337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Setting the Scale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33795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73"/>
          <a:stretch>
            <a:fillRect/>
          </a:stretch>
        </p:blipFill>
        <p:spPr bwMode="auto">
          <a:xfrm>
            <a:off x="4460875" y="1536700"/>
            <a:ext cx="2320925" cy="322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79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76"/>
          <a:stretch>
            <a:fillRect/>
          </a:stretch>
        </p:blipFill>
        <p:spPr bwMode="auto">
          <a:xfrm>
            <a:off x="7500938" y="1403350"/>
            <a:ext cx="1477962" cy="353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7" name="Text Box 5"/>
          <p:cNvSpPr txBox="1">
            <a:spLocks noChangeArrowheads="1"/>
          </p:cNvSpPr>
          <p:nvPr/>
        </p:nvSpPr>
        <p:spPr bwMode="auto">
          <a:xfrm>
            <a:off x="7366000" y="4940300"/>
            <a:ext cx="1689100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57347" rIns="90000" bIns="45000"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>
                <a:solidFill>
                  <a:srgbClr val="000000"/>
                </a:solidFill>
              </a:rPr>
              <a:t>Felsenfeld&amp;Groudine, </a:t>
            </a:r>
          </a:p>
          <a:p>
            <a:pPr eaLnBrk="1" hangingPunct="1"/>
            <a:r>
              <a:rPr lang="en-US" sz="1400">
                <a:solidFill>
                  <a:srgbClr val="000000"/>
                </a:solidFill>
              </a:rPr>
              <a:t>Nature Jan 2003</a:t>
            </a:r>
          </a:p>
        </p:txBody>
      </p:sp>
      <p:sp>
        <p:nvSpPr>
          <p:cNvPr id="33798" name="Freeform 6"/>
          <p:cNvSpPr>
            <a:spLocks noChangeArrowheads="1"/>
          </p:cNvSpPr>
          <p:nvPr/>
        </p:nvSpPr>
        <p:spPr bwMode="auto">
          <a:xfrm>
            <a:off x="7283450" y="1801813"/>
            <a:ext cx="250825" cy="3041650"/>
          </a:xfrm>
          <a:custGeom>
            <a:avLst/>
            <a:gdLst>
              <a:gd name="T0" fmla="*/ 2147483647 w 1351"/>
              <a:gd name="T1" fmla="*/ 2147483647 h 12831"/>
              <a:gd name="T2" fmla="*/ 2147483647 w 1351"/>
              <a:gd name="T3" fmla="*/ 2147483647 h 12831"/>
              <a:gd name="T4" fmla="*/ 2147483647 w 1351"/>
              <a:gd name="T5" fmla="*/ 2147483647 h 12831"/>
              <a:gd name="T6" fmla="*/ 2147483647 w 1351"/>
              <a:gd name="T7" fmla="*/ 2147483647 h 12831"/>
              <a:gd name="T8" fmla="*/ 0 w 1351"/>
              <a:gd name="T9" fmla="*/ 2147483647 h 12831"/>
              <a:gd name="T10" fmla="*/ 0 w 1351"/>
              <a:gd name="T11" fmla="*/ 2147483647 h 12831"/>
              <a:gd name="T12" fmla="*/ 2147483647 w 1351"/>
              <a:gd name="T13" fmla="*/ 2147483647 h 12831"/>
              <a:gd name="T14" fmla="*/ 2147483647 w 1351"/>
              <a:gd name="T15" fmla="*/ 2147483647 h 12831"/>
              <a:gd name="T16" fmla="*/ 2147483647 w 1351"/>
              <a:gd name="T17" fmla="*/ 2147483647 h 12831"/>
              <a:gd name="T18" fmla="*/ 2147483647 w 1351"/>
              <a:gd name="T19" fmla="*/ 2147483647 h 12831"/>
              <a:gd name="T20" fmla="*/ 0 w 1351"/>
              <a:gd name="T21" fmla="*/ 2147483647 h 12831"/>
              <a:gd name="T22" fmla="*/ 0 w 1351"/>
              <a:gd name="T23" fmla="*/ 2147483647 h 12831"/>
              <a:gd name="T24" fmla="*/ 2147483647 w 1351"/>
              <a:gd name="T25" fmla="*/ 2147483647 h 12831"/>
              <a:gd name="T26" fmla="*/ 2147483647 w 1351"/>
              <a:gd name="T27" fmla="*/ 2147483647 h 12831"/>
              <a:gd name="T28" fmla="*/ 2147483647 w 1351"/>
              <a:gd name="T29" fmla="*/ 2147483647 h 12831"/>
              <a:gd name="T30" fmla="*/ 2147483647 w 1351"/>
              <a:gd name="T31" fmla="*/ 2147483647 h 12831"/>
              <a:gd name="T32" fmla="*/ 2147483647 w 1351"/>
              <a:gd name="T33" fmla="*/ 2147483647 h 12831"/>
              <a:gd name="T34" fmla="*/ 2147483647 w 1351"/>
              <a:gd name="T35" fmla="*/ 2147483647 h 12831"/>
              <a:gd name="T36" fmla="*/ 2147483647 w 1351"/>
              <a:gd name="T37" fmla="*/ 2147483647 h 12831"/>
              <a:gd name="T38" fmla="*/ 2147483647 w 1351"/>
              <a:gd name="T39" fmla="*/ 2147483647 h 12831"/>
              <a:gd name="T40" fmla="*/ 2147483647 w 1351"/>
              <a:gd name="T41" fmla="*/ 2147483647 h 12831"/>
              <a:gd name="T42" fmla="*/ 2147483647 w 1351"/>
              <a:gd name="T43" fmla="*/ 0 h 12831"/>
              <a:gd name="T44" fmla="*/ 2147483647 w 1351"/>
              <a:gd name="T45" fmla="*/ 2147483647 h 12831"/>
              <a:gd name="T46" fmla="*/ 2147483647 w 1351"/>
              <a:gd name="T47" fmla="*/ 2147483647 h 12831"/>
              <a:gd name="T48" fmla="*/ 2147483647 w 1351"/>
              <a:gd name="T49" fmla="*/ 2147483647 h 12831"/>
              <a:gd name="T50" fmla="*/ 2147483647 w 1351"/>
              <a:gd name="T51" fmla="*/ 2147483647 h 12831"/>
              <a:gd name="T52" fmla="*/ 2147483647 w 1351"/>
              <a:gd name="T53" fmla="*/ 0 h 12831"/>
              <a:gd name="T54" fmla="*/ 2147483647 w 1351"/>
              <a:gd name="T55" fmla="*/ 0 h 12831"/>
              <a:gd name="T56" fmla="*/ 2147483647 w 1351"/>
              <a:gd name="T57" fmla="*/ 2147483647 h 12831"/>
              <a:gd name="T58" fmla="*/ 2147483647 w 1351"/>
              <a:gd name="T59" fmla="*/ 2147483647 h 12831"/>
              <a:gd name="T60" fmla="*/ 2147483647 w 1351"/>
              <a:gd name="T61" fmla="*/ 2147483647 h 12831"/>
              <a:gd name="T62" fmla="*/ 2147483647 w 1351"/>
              <a:gd name="T63" fmla="*/ 2147483647 h 12831"/>
              <a:gd name="T64" fmla="*/ 2147483647 w 1351"/>
              <a:gd name="T65" fmla="*/ 2147483647 h 12831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1351" h="12831">
                <a:moveTo>
                  <a:pt x="815" y="11404"/>
                </a:moveTo>
                <a:lnTo>
                  <a:pt x="815" y="11798"/>
                </a:lnTo>
                <a:lnTo>
                  <a:pt x="416" y="11798"/>
                </a:lnTo>
                <a:lnTo>
                  <a:pt x="416" y="10824"/>
                </a:lnTo>
                <a:lnTo>
                  <a:pt x="0" y="10824"/>
                </a:lnTo>
                <a:lnTo>
                  <a:pt x="0" y="12421"/>
                </a:lnTo>
                <a:lnTo>
                  <a:pt x="815" y="12421"/>
                </a:lnTo>
                <a:lnTo>
                  <a:pt x="815" y="12830"/>
                </a:lnTo>
                <a:lnTo>
                  <a:pt x="1326" y="12108"/>
                </a:lnTo>
                <a:lnTo>
                  <a:pt x="815" y="11404"/>
                </a:lnTo>
                <a:close/>
                <a:moveTo>
                  <a:pt x="0" y="10824"/>
                </a:moveTo>
                <a:lnTo>
                  <a:pt x="0" y="10824"/>
                </a:lnTo>
                <a:close/>
                <a:moveTo>
                  <a:pt x="1326" y="12830"/>
                </a:moveTo>
                <a:lnTo>
                  <a:pt x="1326" y="12830"/>
                </a:lnTo>
                <a:close/>
                <a:moveTo>
                  <a:pt x="839" y="1209"/>
                </a:moveTo>
                <a:lnTo>
                  <a:pt x="839" y="874"/>
                </a:lnTo>
                <a:lnTo>
                  <a:pt x="440" y="874"/>
                </a:lnTo>
                <a:lnTo>
                  <a:pt x="440" y="1700"/>
                </a:lnTo>
                <a:lnTo>
                  <a:pt x="24" y="1700"/>
                </a:lnTo>
                <a:lnTo>
                  <a:pt x="24" y="347"/>
                </a:lnTo>
                <a:lnTo>
                  <a:pt x="839" y="347"/>
                </a:lnTo>
                <a:lnTo>
                  <a:pt x="839" y="0"/>
                </a:lnTo>
                <a:lnTo>
                  <a:pt x="1349" y="612"/>
                </a:lnTo>
                <a:lnTo>
                  <a:pt x="839" y="1209"/>
                </a:lnTo>
                <a:close/>
                <a:moveTo>
                  <a:pt x="24" y="1700"/>
                </a:moveTo>
                <a:lnTo>
                  <a:pt x="24" y="1700"/>
                </a:lnTo>
                <a:close/>
                <a:moveTo>
                  <a:pt x="1350" y="0"/>
                </a:moveTo>
                <a:lnTo>
                  <a:pt x="1350" y="0"/>
                </a:lnTo>
                <a:close/>
                <a:moveTo>
                  <a:pt x="13" y="10807"/>
                </a:moveTo>
                <a:lnTo>
                  <a:pt x="13" y="1699"/>
                </a:lnTo>
                <a:lnTo>
                  <a:pt x="467" y="1699"/>
                </a:lnTo>
                <a:lnTo>
                  <a:pt x="467" y="10807"/>
                </a:lnTo>
                <a:lnTo>
                  <a:pt x="13" y="10807"/>
                </a:lnTo>
                <a:close/>
              </a:path>
            </a:pathLst>
          </a:custGeom>
          <a:solidFill>
            <a:srgbClr val="99CC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799" name="AutoShape 7"/>
          <p:cNvSpPr>
            <a:spLocks noChangeArrowheads="1"/>
          </p:cNvSpPr>
          <p:nvPr/>
        </p:nvSpPr>
        <p:spPr bwMode="auto">
          <a:xfrm rot="780000">
            <a:off x="5735638" y="3821113"/>
            <a:ext cx="1930400" cy="187325"/>
          </a:xfrm>
          <a:prstGeom prst="leftRightArrow">
            <a:avLst>
              <a:gd name="adj1" fmla="val 50000"/>
              <a:gd name="adj2" fmla="val 262207"/>
            </a:avLst>
          </a:prstGeom>
          <a:solidFill>
            <a:srgbClr val="99CC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pic>
        <p:nvPicPr>
          <p:cNvPr id="17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63600" y="4698962"/>
            <a:ext cx="2895600" cy="138327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8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016000" y="4851362"/>
            <a:ext cx="2895600" cy="138327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20" name="Straight Arrow Connector 19"/>
          <p:cNvCxnSpPr/>
          <p:nvPr/>
        </p:nvCxnSpPr>
        <p:spPr>
          <a:xfrm>
            <a:off x="4038600" y="5867400"/>
            <a:ext cx="1651000" cy="12700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" descr="http://radical.rutgers.edu/tmp/2012/07/header_01.png"/>
          <p:cNvPicPr>
            <a:picLocks noChangeAspect="1" noChangeArrowheads="1"/>
          </p:cNvPicPr>
          <p:nvPr/>
        </p:nvPicPr>
        <p:blipFill rotWithShape="1">
          <a:blip r:embed="rId6" cstate="print">
            <a:extLst/>
          </a:blip>
          <a:srcRect t="6612" r="77171" b="8570"/>
          <a:stretch/>
        </p:blipFill>
        <p:spPr bwMode="auto">
          <a:xfrm>
            <a:off x="5854700" y="5003800"/>
            <a:ext cx="1943656" cy="1892300"/>
          </a:xfrm>
          <a:prstGeom prst="ellipse">
            <a:avLst/>
          </a:prstGeom>
          <a:ln>
            <a:noFill/>
          </a:ln>
          <a:effectLst>
            <a:softEdge rad="112500"/>
          </a:effectLst>
          <a:extLst/>
        </p:spPr>
      </p:pic>
      <p:sp>
        <p:nvSpPr>
          <p:cNvPr id="33804" name="AutoShape 7"/>
          <p:cNvSpPr>
            <a:spLocks noChangeArrowheads="1"/>
          </p:cNvSpPr>
          <p:nvPr/>
        </p:nvSpPr>
        <p:spPr bwMode="auto">
          <a:xfrm rot="-7816330">
            <a:off x="5375276" y="4405312"/>
            <a:ext cx="1930400" cy="187325"/>
          </a:xfrm>
          <a:prstGeom prst="leftRightArrow">
            <a:avLst>
              <a:gd name="adj1" fmla="val 50000"/>
              <a:gd name="adj2" fmla="val 262207"/>
            </a:avLst>
          </a:prstGeom>
          <a:solidFill>
            <a:srgbClr val="99CC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385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Title 1"/>
          <p:cNvSpPr>
            <a:spLocks noGrp="1"/>
          </p:cNvSpPr>
          <p:nvPr>
            <p:ph type="title"/>
          </p:nvPr>
        </p:nvSpPr>
        <p:spPr>
          <a:xfrm>
            <a:off x="457200" y="136525"/>
            <a:ext cx="8570913" cy="808038"/>
          </a:xfrm>
        </p:spPr>
        <p:txBody>
          <a:bodyPr/>
          <a:lstStyle/>
          <a:p>
            <a:r>
              <a:rPr lang="en-US" sz="2800" dirty="0" smtClean="0">
                <a:latin typeface="Arial" charset="0"/>
                <a:ea typeface="ＭＳ Ｐゴシック" charset="0"/>
                <a:cs typeface="ＭＳ Ｐゴシック" charset="0"/>
              </a:rPr>
              <a:t>From Many Simulations to Complex Applications </a:t>
            </a:r>
            <a:endParaRPr lang="en-US" sz="28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3314" name="Content Placeholder 2"/>
          <p:cNvSpPr>
            <a:spLocks noGrp="1"/>
          </p:cNvSpPr>
          <p:nvPr>
            <p:ph idx="1"/>
          </p:nvPr>
        </p:nvSpPr>
        <p:spPr>
          <a:xfrm>
            <a:off x="457200" y="1123950"/>
            <a:ext cx="8229600" cy="2174875"/>
          </a:xfrm>
        </p:spPr>
        <p:txBody>
          <a:bodyPr/>
          <a:lstStyle/>
          <a:p>
            <a:pPr marL="342900" lvl="1" indent="-342900">
              <a:buFontTx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Starting from uncoupled heterogeneous </a:t>
            </a:r>
            <a:r>
              <a:rPr lang="en-US" sz="2000" dirty="0" smtClean="0">
                <a:solidFill>
                  <a:schemeClr val="tx1"/>
                </a:solidFill>
              </a:rPr>
              <a:t>simulations, </a:t>
            </a:r>
            <a:r>
              <a:rPr lang="en-US" sz="2000" dirty="0">
                <a:solidFill>
                  <a:schemeClr val="tx1"/>
                </a:solidFill>
              </a:rPr>
              <a:t>varying levels of coordination and dependency can be gradually added and “tuned</a:t>
            </a:r>
            <a:r>
              <a:rPr lang="en-US" sz="2000" dirty="0" smtClean="0">
                <a:solidFill>
                  <a:schemeClr val="tx1"/>
                </a:solidFill>
              </a:rPr>
              <a:t>”</a:t>
            </a:r>
          </a:p>
          <a:p>
            <a:pPr lvl="1"/>
            <a:r>
              <a:rPr lang="en-US" altLang="ja-JP" sz="2000" dirty="0"/>
              <a:t>Homogeneous/Heterogeneous</a:t>
            </a:r>
          </a:p>
          <a:p>
            <a:pPr lvl="2">
              <a:buFontTx/>
              <a:buChar char="–"/>
            </a:pPr>
            <a:r>
              <a:rPr lang="en-US" altLang="ja-JP" sz="2000" dirty="0"/>
              <a:t>Complexity of simulation-resources mapping </a:t>
            </a:r>
          </a:p>
          <a:p>
            <a:pPr lvl="1"/>
            <a:r>
              <a:rPr lang="en-US" sz="2000" dirty="0"/>
              <a:t>Coupling between simulations </a:t>
            </a:r>
          </a:p>
          <a:p>
            <a:pPr lvl="2">
              <a:buFontTx/>
              <a:buChar char="–"/>
            </a:pPr>
            <a:r>
              <a:rPr lang="en-US" sz="2000" dirty="0"/>
              <a:t>Different coordination mechanism</a:t>
            </a:r>
          </a:p>
          <a:p>
            <a:pPr lvl="1"/>
            <a:r>
              <a:rPr lang="en-US" sz="2000" dirty="0" smtClean="0"/>
              <a:t>Dependencies</a:t>
            </a:r>
            <a:endParaRPr lang="en-US" sz="2000" dirty="0"/>
          </a:p>
          <a:p>
            <a:pPr lvl="2">
              <a:buFontTx/>
              <a:buChar char="–"/>
            </a:pPr>
            <a:r>
              <a:rPr lang="en-US" sz="2000" dirty="0"/>
              <a:t>Constraints, scheduling, data transfer</a:t>
            </a:r>
          </a:p>
          <a:p>
            <a:pPr marL="342900" lvl="1" indent="-342900">
              <a:buFontTx/>
              <a:buChar char="•"/>
            </a:pPr>
            <a:endParaRPr lang="en-US" sz="20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13315" name="Content Placeholder 2"/>
          <p:cNvSpPr txBox="1">
            <a:spLocks/>
          </p:cNvSpPr>
          <p:nvPr/>
        </p:nvSpPr>
        <p:spPr bwMode="auto">
          <a:xfrm>
            <a:off x="629397" y="4162425"/>
            <a:ext cx="7646258" cy="269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914400" lvl="2" indent="0">
              <a:spcBef>
                <a:spcPct val="20000"/>
              </a:spcBef>
            </a:pPr>
            <a:endParaRPr lang="en-US" sz="2000" dirty="0" smtClean="0"/>
          </a:p>
          <a:p>
            <a:pPr marL="342900" lvl="1" indent="-342900">
              <a:spcBef>
                <a:spcPct val="20000"/>
              </a:spcBef>
              <a:buFont typeface="Arial"/>
              <a:buChar char="•"/>
            </a:pPr>
            <a:r>
              <a:rPr lang="en-US" sz="2000" dirty="0"/>
              <a:t>Depending upon the above properties, the importance </a:t>
            </a:r>
            <a:r>
              <a:rPr lang="en-US" sz="2000" dirty="0" smtClean="0"/>
              <a:t>and feasibility of </a:t>
            </a:r>
            <a:r>
              <a:rPr lang="en-US" sz="2000" dirty="0"/>
              <a:t>distribution </a:t>
            </a:r>
            <a:r>
              <a:rPr lang="en-US" sz="2000" dirty="0" smtClean="0"/>
              <a:t>varies</a:t>
            </a:r>
            <a:endParaRPr lang="en-US" sz="2000" dirty="0"/>
          </a:p>
          <a:p>
            <a:pPr>
              <a:spcBef>
                <a:spcPct val="20000"/>
              </a:spcBef>
              <a:buFontTx/>
              <a:buChar char="–"/>
            </a:pPr>
            <a:endParaRPr lang="en-US" sz="2000" dirty="0"/>
          </a:p>
        </p:txBody>
      </p:sp>
      <p:cxnSp>
        <p:nvCxnSpPr>
          <p:cNvPr id="3" name="Straight Arrow Connector 2"/>
          <p:cNvCxnSpPr/>
          <p:nvPr/>
        </p:nvCxnSpPr>
        <p:spPr>
          <a:xfrm flipH="1" flipV="1">
            <a:off x="7377200" y="2017326"/>
            <a:ext cx="0" cy="14605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6405650" y="3471476"/>
            <a:ext cx="952500" cy="9525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rot="5400000" flipH="1" flipV="1">
            <a:off x="8110625" y="2734876"/>
            <a:ext cx="0" cy="14605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319" name="Content Placeholder 2"/>
          <p:cNvSpPr txBox="1">
            <a:spLocks/>
          </p:cNvSpPr>
          <p:nvPr/>
        </p:nvSpPr>
        <p:spPr bwMode="auto">
          <a:xfrm>
            <a:off x="7404188" y="2169726"/>
            <a:ext cx="342900" cy="44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lvl="1">
              <a:spcBef>
                <a:spcPct val="20000"/>
              </a:spcBef>
            </a:pPr>
            <a:r>
              <a:rPr lang="en-US" sz="1800">
                <a:solidFill>
                  <a:srgbClr val="5F5F5F"/>
                </a:solidFill>
              </a:rPr>
              <a:t>D</a:t>
            </a:r>
          </a:p>
        </p:txBody>
      </p:sp>
      <p:sp>
        <p:nvSpPr>
          <p:cNvPr id="13320" name="Content Placeholder 2"/>
          <p:cNvSpPr txBox="1">
            <a:spLocks/>
          </p:cNvSpPr>
          <p:nvPr/>
        </p:nvSpPr>
        <p:spPr bwMode="auto">
          <a:xfrm>
            <a:off x="8367800" y="3485764"/>
            <a:ext cx="401638" cy="44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lvl="1">
              <a:spcBef>
                <a:spcPct val="20000"/>
              </a:spcBef>
            </a:pPr>
            <a:r>
              <a:rPr lang="en-US" sz="1800">
                <a:solidFill>
                  <a:srgbClr val="5F5F5F"/>
                </a:solidFill>
              </a:rPr>
              <a:t>C</a:t>
            </a:r>
          </a:p>
        </p:txBody>
      </p:sp>
      <p:sp>
        <p:nvSpPr>
          <p:cNvPr id="13321" name="Content Placeholder 2"/>
          <p:cNvSpPr txBox="1">
            <a:spLocks/>
          </p:cNvSpPr>
          <p:nvPr/>
        </p:nvSpPr>
        <p:spPr bwMode="auto">
          <a:xfrm>
            <a:off x="6054725" y="4115859"/>
            <a:ext cx="342900" cy="44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lvl="1">
              <a:spcBef>
                <a:spcPct val="20000"/>
              </a:spcBef>
            </a:pPr>
            <a:r>
              <a:rPr lang="en-US" sz="1800">
                <a:solidFill>
                  <a:srgbClr val="5F5F5F"/>
                </a:solidFill>
              </a:rPr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12195380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Distributed Extreme Scale Computing?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12662" y="984593"/>
            <a:ext cx="8694574" cy="4876382"/>
          </a:xfrm>
        </p:spPr>
        <p:txBody>
          <a:bodyPr/>
          <a:lstStyle/>
          <a:p>
            <a:r>
              <a:rPr lang="en-US" dirty="0" smtClean="0"/>
              <a:t>Support new science and new usage modes</a:t>
            </a:r>
          </a:p>
          <a:p>
            <a:pPr lvl="1"/>
            <a:r>
              <a:rPr lang="en-US" sz="2000" dirty="0"/>
              <a:t>Different modes of </a:t>
            </a:r>
            <a:r>
              <a:rPr lang="en-US" sz="2000" dirty="0" smtClean="0"/>
              <a:t>extreme-scale computing</a:t>
            </a:r>
          </a:p>
          <a:p>
            <a:pPr lvl="2"/>
            <a:r>
              <a:rPr lang="en-US" sz="2000" dirty="0" smtClean="0"/>
              <a:t>Coupling X-flops </a:t>
            </a:r>
            <a:r>
              <a:rPr lang="en-US" sz="2000" dirty="0"/>
              <a:t>of computing with </a:t>
            </a:r>
            <a:r>
              <a:rPr lang="en-US" sz="2000" dirty="0" smtClean="0"/>
              <a:t>X-bytes </a:t>
            </a:r>
            <a:r>
              <a:rPr lang="en-US" sz="2000" dirty="0"/>
              <a:t>of </a:t>
            </a:r>
            <a:r>
              <a:rPr lang="en-US" sz="2000" dirty="0" smtClean="0"/>
              <a:t>data</a:t>
            </a:r>
          </a:p>
          <a:p>
            <a:pPr marL="912812" lvl="1" indent="-381000">
              <a:lnSpc>
                <a:spcPct val="80000"/>
              </a:lnSpc>
              <a:spcAft>
                <a:spcPts val="1000"/>
              </a:spcAft>
            </a:pPr>
            <a:r>
              <a:rPr lang="en-US" sz="2000" dirty="0" smtClean="0"/>
              <a:t>L</a:t>
            </a:r>
            <a:r>
              <a:rPr lang="en" sz="2000" dirty="0" smtClean="0"/>
              <a:t>arge</a:t>
            </a:r>
            <a:r>
              <a:rPr lang="en" sz="2000" dirty="0"/>
              <a:t>-scale simulations</a:t>
            </a:r>
            <a:r>
              <a:rPr lang="en-US" sz="2000" dirty="0"/>
              <a:t> integrated with distributed </a:t>
            </a:r>
            <a:r>
              <a:rPr lang="en" sz="2000" dirty="0"/>
              <a:t>big-data </a:t>
            </a:r>
            <a:r>
              <a:rPr lang="en-US" sz="2000" dirty="0"/>
              <a:t>analysis (ATLAS, HEP)</a:t>
            </a:r>
          </a:p>
          <a:p>
            <a:pPr marL="912812" lvl="1" indent="-381000">
              <a:lnSpc>
                <a:spcPct val="80000"/>
              </a:lnSpc>
              <a:spcAft>
                <a:spcPts val="1000"/>
              </a:spcAft>
            </a:pPr>
            <a:r>
              <a:rPr lang="en-US" sz="2000" dirty="0"/>
              <a:t>R</a:t>
            </a:r>
            <a:r>
              <a:rPr lang="en" sz="2000" dirty="0"/>
              <a:t>eal-time computing</a:t>
            </a:r>
            <a:r>
              <a:rPr lang="en-US" sz="2000" dirty="0"/>
              <a:t> coupled with distributed data from </a:t>
            </a:r>
            <a:r>
              <a:rPr lang="en" sz="2000" dirty="0"/>
              <a:t> scientific experiments </a:t>
            </a:r>
            <a:r>
              <a:rPr lang="en-US" sz="2000" dirty="0"/>
              <a:t>(LSST, SKA</a:t>
            </a:r>
            <a:r>
              <a:rPr lang="en-US" sz="2000" dirty="0" smtClean="0"/>
              <a:t>)</a:t>
            </a:r>
          </a:p>
          <a:p>
            <a:r>
              <a:rPr lang="en-US" dirty="0"/>
              <a:t>Support the “long tail of science”</a:t>
            </a:r>
            <a:endParaRPr lang="en-US" sz="1600" dirty="0"/>
          </a:p>
          <a:p>
            <a:endParaRPr lang="en-US" dirty="0" smtClean="0"/>
          </a:p>
          <a:p>
            <a:r>
              <a:rPr lang="en-US" dirty="0" smtClean="0"/>
              <a:t>New execution modes for efficient and effective utilization of  collective set of  resources</a:t>
            </a:r>
          </a:p>
          <a:p>
            <a:pPr lvl="1"/>
            <a:r>
              <a:rPr lang="en-US" sz="2000" dirty="0" smtClean="0"/>
              <a:t>Offload workloads </a:t>
            </a:r>
            <a:r>
              <a:rPr lang="en-US" sz="2000" dirty="0"/>
              <a:t>from</a:t>
            </a:r>
            <a:r>
              <a:rPr lang="en" sz="2000" dirty="0"/>
              <a:t> leadership </a:t>
            </a:r>
            <a:r>
              <a:rPr lang="en-US" sz="2000" dirty="0" smtClean="0"/>
              <a:t>to </a:t>
            </a:r>
            <a:r>
              <a:rPr lang="en" sz="2000" dirty="0" smtClean="0"/>
              <a:t>less </a:t>
            </a:r>
            <a:r>
              <a:rPr lang="en" sz="2000" dirty="0"/>
              <a:t>powerful </a:t>
            </a:r>
            <a:r>
              <a:rPr lang="en" sz="2000" dirty="0" smtClean="0"/>
              <a:t>machines</a:t>
            </a:r>
            <a:endParaRPr lang="en-US" sz="2000" dirty="0" smtClean="0"/>
          </a:p>
          <a:p>
            <a:pPr lvl="1"/>
            <a:r>
              <a:rPr lang="en-US" sz="2000" dirty="0" err="1" smtClean="0"/>
              <a:t>Onload</a:t>
            </a:r>
            <a:r>
              <a:rPr lang="en-US" sz="2000" dirty="0" smtClean="0"/>
              <a:t> workloads from distributed systems onto leadership</a:t>
            </a:r>
          </a:p>
          <a:p>
            <a:pPr lvl="2"/>
            <a:r>
              <a:rPr lang="en-US" sz="2000" dirty="0" smtClean="0"/>
              <a:t>Strategically and synergistically, not competitively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2371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195263" y="185738"/>
            <a:ext cx="8694737" cy="808037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A Pore Man’</a:t>
            </a:r>
            <a:r>
              <a:rPr lang="en-US" altLang="ja-JP">
                <a:latin typeface="Arial" charset="0"/>
                <a:ea typeface="ＭＳ Ｐゴシック" charset="0"/>
                <a:cs typeface="ＭＳ Ｐゴシック" charset="0"/>
              </a:rPr>
              <a:t>s View of the TeraGrid/XSEDE</a:t>
            </a: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17410" name="Content Placeholder 3" descr="jctc_cover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4" r="2077" b="11041"/>
          <a:stretch>
            <a:fillRect/>
          </a:stretch>
        </p:blipFill>
        <p:spPr>
          <a:xfrm>
            <a:off x="3082925" y="1146175"/>
            <a:ext cx="5824538" cy="3422650"/>
          </a:xfrm>
        </p:spPr>
      </p:pic>
      <p:sp>
        <p:nvSpPr>
          <p:cNvPr id="17411" name="TextBox 4"/>
          <p:cNvSpPr txBox="1">
            <a:spLocks noChangeArrowheads="1"/>
          </p:cNvSpPr>
          <p:nvPr/>
        </p:nvSpPr>
        <p:spPr bwMode="auto">
          <a:xfrm>
            <a:off x="228600" y="5022850"/>
            <a:ext cx="858202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 typeface="Arial" charset="0"/>
              <a:buChar char="•"/>
            </a:pPr>
            <a:r>
              <a:rPr lang="en-US" sz="2000" b="1">
                <a:solidFill>
                  <a:srgbClr val="000000"/>
                </a:solidFill>
              </a:rPr>
              <a:t>2005-09</a:t>
            </a:r>
            <a:r>
              <a:rPr lang="en-US" sz="2000">
                <a:solidFill>
                  <a:srgbClr val="000000"/>
                </a:solidFill>
              </a:rPr>
              <a:t>: Tried running many simulations on many supercomputers. Did not work (well)!</a:t>
            </a:r>
          </a:p>
          <a:p>
            <a:pPr eaLnBrk="1" hangingPunct="1">
              <a:buFont typeface="Arial" charset="0"/>
              <a:buChar char="•"/>
            </a:pPr>
            <a:r>
              <a:rPr lang="en-US" sz="2000">
                <a:solidFill>
                  <a:srgbClr val="000000"/>
                </a:solidFill>
              </a:rPr>
              <a:t>Why? What has changed?</a:t>
            </a:r>
          </a:p>
        </p:txBody>
      </p:sp>
      <p:pic>
        <p:nvPicPr>
          <p:cNvPr id="17412" name="Content Placeholder 4" descr="nsfnews-hemolys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" t="1495" r="66"/>
          <a:stretch>
            <a:fillRect/>
          </a:stretch>
        </p:blipFill>
        <p:spPr bwMode="auto">
          <a:xfrm>
            <a:off x="211138" y="1111250"/>
            <a:ext cx="2770187" cy="336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3" name="Picture 314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6075" y="2784475"/>
            <a:ext cx="2425700" cy="2214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53194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algn="just"/>
            <a:r>
              <a:rPr lang="en-US" dirty="0" smtClean="0"/>
              <a:t>Extreme Scale </a:t>
            </a:r>
            <a:r>
              <a:rPr lang="en" dirty="0" smtClean="0"/>
              <a:t>Distributed </a:t>
            </a:r>
            <a:r>
              <a:rPr lang="en" dirty="0"/>
              <a:t>Computing </a:t>
            </a:r>
            <a:r>
              <a:rPr lang="en-US" dirty="0" smtClean="0"/>
              <a:t>in </a:t>
            </a:r>
            <a:r>
              <a:rPr lang="en" dirty="0" smtClean="0"/>
              <a:t>2013</a:t>
            </a:r>
            <a:endParaRPr lang="en" dirty="0"/>
          </a:p>
        </p:txBody>
      </p:sp>
      <p:sp>
        <p:nvSpPr>
          <p:cNvPr id="30" name="Shape 30"/>
          <p:cNvSpPr txBox="1">
            <a:spLocks noGrp="1"/>
          </p:cNvSpPr>
          <p:nvPr>
            <p:ph idx="1"/>
          </p:nvPr>
        </p:nvSpPr>
        <p:spPr>
          <a:xfrm>
            <a:off x="304799" y="982133"/>
            <a:ext cx="8574609" cy="493198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-US" dirty="0" smtClean="0"/>
              <a:t>First generation of DC characterized by “gluing it” together</a:t>
            </a:r>
          </a:p>
          <a:p>
            <a:pPr marL="750888" lvl="2" indent="-342900">
              <a:lnSpc>
                <a:spcPct val="90000"/>
              </a:lnSpc>
              <a:spcBef>
                <a:spcPts val="1200"/>
              </a:spcBef>
              <a:buFont typeface="Lucida Grande"/>
              <a:buChar char="－"/>
            </a:pPr>
            <a:r>
              <a:rPr lang="en-US" sz="2000" dirty="0" smtClean="0">
                <a:latin typeface="Arial" charset="0"/>
                <a:ea typeface="ＭＳ Ｐゴシック" charset="0"/>
              </a:rPr>
              <a:t>Many </a:t>
            </a:r>
            <a:r>
              <a:rPr lang="en-US" sz="2000" dirty="0">
                <a:latin typeface="Arial" charset="0"/>
                <a:ea typeface="ＭＳ Ｐゴシック" charset="0"/>
              </a:rPr>
              <a:t>local solutions, lack of </a:t>
            </a:r>
            <a:r>
              <a:rPr lang="en-US" sz="2000" dirty="0" smtClean="0">
                <a:latin typeface="Arial" charset="0"/>
                <a:ea typeface="ＭＳ Ｐゴシック" charset="0"/>
              </a:rPr>
              <a:t>end</a:t>
            </a:r>
            <a:r>
              <a:rPr lang="en-US" sz="2000" dirty="0">
                <a:latin typeface="Arial" charset="0"/>
                <a:ea typeface="ＭＳ Ｐゴシック" charset="0"/>
              </a:rPr>
              <a:t>-to</a:t>
            </a:r>
            <a:r>
              <a:rPr lang="en-US" sz="2000" dirty="0" smtClean="0">
                <a:latin typeface="Arial" charset="0"/>
                <a:ea typeface="ＭＳ Ｐゴシック" charset="0"/>
              </a:rPr>
              <a:t>-end solutions</a:t>
            </a:r>
          </a:p>
          <a:p>
            <a:pPr marL="407988" lvl="2" indent="0">
              <a:lnSpc>
                <a:spcPct val="90000"/>
              </a:lnSpc>
              <a:spcBef>
                <a:spcPts val="1200"/>
              </a:spcBef>
              <a:buNone/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dirty="0">
                <a:latin typeface="Arial" charset="0"/>
                <a:ea typeface="ＭＳ Ｐゴシック" charset="0"/>
              </a:rPr>
              <a:t>Inability to reason about </a:t>
            </a:r>
            <a:r>
              <a:rPr lang="en-US" dirty="0" err="1">
                <a:latin typeface="Arial" charset="0"/>
                <a:ea typeface="ＭＳ Ｐゴシック" charset="0"/>
              </a:rPr>
              <a:t>spatio</a:t>
            </a:r>
            <a:r>
              <a:rPr lang="en-US" dirty="0">
                <a:latin typeface="Arial" charset="0"/>
                <a:ea typeface="ＭＳ Ｐゴシック" charset="0"/>
              </a:rPr>
              <a:t>-temporal execution properties</a:t>
            </a:r>
          </a:p>
          <a:p>
            <a:pPr lvl="1">
              <a:lnSpc>
                <a:spcPct val="110000"/>
              </a:lnSpc>
            </a:pPr>
            <a:r>
              <a:rPr lang="en-US" sz="2000" dirty="0">
                <a:latin typeface="Arial" charset="0"/>
                <a:ea typeface="ＭＳ Ｐゴシック" charset="0"/>
              </a:rPr>
              <a:t>Given a </a:t>
            </a:r>
            <a:r>
              <a:rPr lang="en-US" sz="2000" i="1" dirty="0">
                <a:latin typeface="Arial" charset="0"/>
                <a:ea typeface="ＭＳ Ｐゴシック" charset="0"/>
              </a:rPr>
              <a:t>general</a:t>
            </a:r>
            <a:r>
              <a:rPr lang="en-US" sz="2000" dirty="0">
                <a:latin typeface="Arial" charset="0"/>
                <a:ea typeface="ＭＳ Ｐゴシック" charset="0"/>
              </a:rPr>
              <a:t> workload there is an inability to estimate how long a workload will take? And where (and why) it will execute? </a:t>
            </a:r>
          </a:p>
          <a:p>
            <a:pPr lvl="1">
              <a:lnSpc>
                <a:spcPct val="110000"/>
              </a:lnSpc>
            </a:pPr>
            <a:r>
              <a:rPr lang="en-US" sz="2000" dirty="0">
                <a:latin typeface="Arial" charset="0"/>
                <a:ea typeface="ＭＳ Ｐゴシック" charset="0"/>
              </a:rPr>
              <a:t>Complete absence of analytical models of applications, infrastructure </a:t>
            </a:r>
          </a:p>
          <a:p>
            <a:pPr lvl="2">
              <a:lnSpc>
                <a:spcPct val="110000"/>
              </a:lnSpc>
            </a:pPr>
            <a:r>
              <a:rPr lang="en-US" sz="2000" dirty="0">
                <a:latin typeface="Arial" charset="0"/>
                <a:ea typeface="ＭＳ Ｐゴシック" charset="0"/>
              </a:rPr>
              <a:t>And we do not know how wrong our estimates would be</a:t>
            </a:r>
            <a:r>
              <a:rPr lang="en-US" sz="2000" dirty="0" smtClean="0">
                <a:latin typeface="Arial" charset="0"/>
                <a:ea typeface="ＭＳ Ｐゴシック" charset="0"/>
              </a:rPr>
              <a:t>!</a:t>
            </a:r>
          </a:p>
          <a:p>
            <a:pPr marL="914400" lvl="2" indent="0">
              <a:lnSpc>
                <a:spcPct val="110000"/>
              </a:lnSpc>
              <a:buNone/>
            </a:pPr>
            <a:endParaRPr lang="en-US" sz="2000" dirty="0">
              <a:latin typeface="Arial" charset="0"/>
              <a:ea typeface="ＭＳ Ｐゴシック" charset="0"/>
            </a:endParaRPr>
          </a:p>
          <a:p>
            <a:pPr marL="0" indent="-455612">
              <a:lnSpc>
                <a:spcPct val="90000"/>
              </a:lnSpc>
            </a:pPr>
            <a:r>
              <a:rPr lang="en-US" dirty="0" smtClean="0">
                <a:latin typeface="Arial" charset="0"/>
                <a:ea typeface="ＭＳ Ｐゴシック" charset="0"/>
              </a:rPr>
              <a:t>We </a:t>
            </a:r>
            <a:r>
              <a:rPr lang="en-US" dirty="0">
                <a:latin typeface="Arial" charset="0"/>
                <a:ea typeface="ＭＳ Ｐゴシック" charset="0"/>
              </a:rPr>
              <a:t>are still learning how to architect large-scale </a:t>
            </a:r>
            <a:r>
              <a:rPr lang="en-US" dirty="0" smtClean="0">
                <a:latin typeface="Arial" charset="0"/>
                <a:ea typeface="ＭＳ Ｐゴシック" charset="0"/>
              </a:rPr>
              <a:t>systems</a:t>
            </a:r>
          </a:p>
          <a:p>
            <a:pPr marL="863600" lvl="2" indent="-455612">
              <a:lnSpc>
                <a:spcPct val="80000"/>
              </a:lnSpc>
              <a:buFont typeface="Lucida Grande"/>
              <a:buChar char="－"/>
            </a:pPr>
            <a:r>
              <a:rPr lang="en-US" sz="2000" dirty="0" smtClean="0"/>
              <a:t>Scaling </a:t>
            </a:r>
            <a:r>
              <a:rPr lang="en-US" sz="2000" dirty="0"/>
              <a:t>remains difficult for </a:t>
            </a:r>
            <a:r>
              <a:rPr lang="en-US" sz="2000" i="1" dirty="0"/>
              <a:t>individual</a:t>
            </a:r>
            <a:r>
              <a:rPr lang="en-US" sz="2000" dirty="0"/>
              <a:t> scientists </a:t>
            </a:r>
            <a:endParaRPr lang="en-US" sz="2000" dirty="0" smtClean="0"/>
          </a:p>
          <a:p>
            <a:pPr marL="1373187" lvl="3" indent="-455612">
              <a:lnSpc>
                <a:spcPct val="80000"/>
              </a:lnSpc>
              <a:buFont typeface="Arial"/>
              <a:buChar char="•"/>
            </a:pPr>
            <a:r>
              <a:rPr lang="en-US" sz="2000" dirty="0" smtClean="0"/>
              <a:t>&lt; 1% can </a:t>
            </a:r>
            <a:r>
              <a:rPr lang="en-US" sz="2000" dirty="0"/>
              <a:t>do O(100) </a:t>
            </a:r>
            <a:r>
              <a:rPr lang="en-US" sz="2000" dirty="0" smtClean="0"/>
              <a:t>tasks of </a:t>
            </a:r>
            <a:r>
              <a:rPr lang="en-US" sz="2000" dirty="0"/>
              <a:t>O(10GB) over O(10) nodes</a:t>
            </a:r>
          </a:p>
          <a:p>
            <a:pPr marL="750888" lvl="2" indent="-342900">
              <a:lnSpc>
                <a:spcPct val="80000"/>
              </a:lnSpc>
              <a:spcBef>
                <a:spcPts val="1200"/>
              </a:spcBef>
              <a:buFont typeface="Lucida Grande"/>
              <a:buChar char="－"/>
            </a:pPr>
            <a:r>
              <a:rPr lang="en-US" sz="2000" dirty="0" smtClean="0">
                <a:latin typeface="Arial" charset="0"/>
                <a:ea typeface="ＭＳ Ｐゴシック" charset="0"/>
              </a:rPr>
              <a:t>Macroscopic </a:t>
            </a:r>
            <a:r>
              <a:rPr lang="en-US" sz="2000" dirty="0" err="1">
                <a:latin typeface="Arial" charset="0"/>
                <a:ea typeface="ＭＳ Ｐゴシック" charset="0"/>
              </a:rPr>
              <a:t>vs</a:t>
            </a:r>
            <a:r>
              <a:rPr lang="en-US" sz="2000" dirty="0">
                <a:latin typeface="Arial" charset="0"/>
                <a:ea typeface="ＭＳ Ｐゴシック" charset="0"/>
              </a:rPr>
              <a:t> microscopic theory of distributed systems</a:t>
            </a:r>
            <a:r>
              <a:rPr lang="en-US" sz="2000" dirty="0" smtClean="0">
                <a:latin typeface="Arial" charset="0"/>
                <a:ea typeface="ＭＳ Ｐゴシック" charset="0"/>
              </a:rPr>
              <a:t>!</a:t>
            </a:r>
          </a:p>
          <a:p>
            <a:pPr marL="1260475" lvl="3" indent="-342900">
              <a:lnSpc>
                <a:spcPct val="80000"/>
              </a:lnSpc>
              <a:spcBef>
                <a:spcPts val="1200"/>
              </a:spcBef>
              <a:buFont typeface="Lucida Grande"/>
              <a:buChar char="－"/>
            </a:pPr>
            <a:r>
              <a:rPr lang="en-US" sz="2000" dirty="0" smtClean="0">
                <a:latin typeface="Arial" charset="0"/>
                <a:ea typeface="ＭＳ Ｐゴシック" charset="0"/>
              </a:rPr>
              <a:t>Missing principles and practice of “systems in the large” </a:t>
            </a:r>
          </a:p>
          <a:p>
            <a:pPr marL="917575" lvl="3" indent="0">
              <a:lnSpc>
                <a:spcPct val="90000"/>
              </a:lnSpc>
              <a:spcBef>
                <a:spcPts val="120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65568722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2"/>
          <p:cNvSpPr txBox="1">
            <a:spLocks/>
          </p:cNvSpPr>
          <p:nvPr/>
        </p:nvSpPr>
        <p:spPr bwMode="auto">
          <a:xfrm>
            <a:off x="0" y="2171700"/>
            <a:ext cx="8915400" cy="1785938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188720" rIns="274320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sz="2800" dirty="0" smtClean="0">
                <a:solidFill>
                  <a:schemeClr val="bg1"/>
                </a:solidFill>
              </a:rPr>
              <a:t>RADICAL Abstractions, Models and Tools</a:t>
            </a:r>
          </a:p>
        </p:txBody>
      </p:sp>
    </p:spTree>
    <p:extLst>
      <p:ext uri="{BB962C8B-B14F-4D97-AF65-F5344CB8AC3E}">
        <p14:creationId xmlns:p14="http://schemas.microsoft.com/office/powerpoint/2010/main" val="3120382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RU_Template_Verdana_G">
  <a:themeElements>
    <a:clrScheme name="RU_Template_Verdana_G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RU_Template_Verdana_G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RU_Template_Verdana_G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U_Template_Verdana_G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U_Template_Verdana_G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U_Template_Verdana_G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U_Template_Verdana_G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U_Template_Verdana_G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U_Template_Verdana_G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U_Template_Verdana_G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U_Template_Verdana_G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U_Template_Verdana_G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U_Template_Verdana_G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U_Template_Verdana_G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itle &amp; Subtitle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">
      <a:majorFont>
        <a:latin typeface="Helvetica Neue Ultra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Sub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itle &amp; Bullets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17268</TotalTime>
  <Words>2278</Words>
  <Application>Microsoft Macintosh PowerPoint</Application>
  <PresentationFormat>On-screen Show (4:3)</PresentationFormat>
  <Paragraphs>277</Paragraphs>
  <Slides>25</Slides>
  <Notes>11</Notes>
  <HiddenSlides>3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RU_Template_Verdana_G</vt:lpstr>
      <vt:lpstr>Title &amp; Subtitle</vt:lpstr>
      <vt:lpstr>Title &amp; Bullets</vt:lpstr>
      <vt:lpstr>PowerPoint Presentation</vt:lpstr>
      <vt:lpstr>“Many Simulations” Pathway to Extreme Scale</vt:lpstr>
      <vt:lpstr>PowerPoint Presentation</vt:lpstr>
      <vt:lpstr>Setting the Scale</vt:lpstr>
      <vt:lpstr>From Many Simulations to Complex Applications </vt:lpstr>
      <vt:lpstr>Why Distributed Extreme Scale Computing?</vt:lpstr>
      <vt:lpstr>A Pore Man’s View of the TeraGrid/XSEDE</vt:lpstr>
      <vt:lpstr>Extreme Scale Distributed Computing in 2013</vt:lpstr>
      <vt:lpstr>PowerPoint Presentation</vt:lpstr>
      <vt:lpstr>Pilot Abstractions</vt:lpstr>
      <vt:lpstr>Introduction to Pilot-Abstraction (2)</vt:lpstr>
      <vt:lpstr> Landscape of Pilot-Job Systems </vt:lpstr>
      <vt:lpstr>BigJob: Architecture</vt:lpstr>
      <vt:lpstr>P* Model: Elements, Characteristics and API</vt:lpstr>
      <vt:lpstr>“Coarse-Grained” BigJob Performance</vt:lpstr>
      <vt:lpstr>BigJob: (Partial) Usage on XSEDE Machines  </vt:lpstr>
      <vt:lpstr>saga-python</vt:lpstr>
      <vt:lpstr>SAGA: Interoperability Layer for BigJob</vt:lpstr>
      <vt:lpstr>SAGA Schematic</vt:lpstr>
      <vt:lpstr>Unified Semantics</vt:lpstr>
      <vt:lpstr>Supported Middleware and Services</vt:lpstr>
      <vt:lpstr>PowerPoint Presentation</vt:lpstr>
      <vt:lpstr>SAGA-Pilot</vt:lpstr>
      <vt:lpstr>SAGA-Pilot</vt:lpstr>
      <vt:lpstr>References</vt:lpstr>
    </vt:vector>
  </TitlesOfParts>
  <Company>University Relations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eburris</dc:creator>
  <cp:lastModifiedBy>Shantenu Jha</cp:lastModifiedBy>
  <cp:revision>1215</cp:revision>
  <cp:lastPrinted>2013-06-06T09:55:41Z</cp:lastPrinted>
  <dcterms:created xsi:type="dcterms:W3CDTF">2013-07-01T12:47:06Z</dcterms:created>
  <dcterms:modified xsi:type="dcterms:W3CDTF">2013-12-20T04:59:20Z</dcterms:modified>
</cp:coreProperties>
</file>

<file path=docProps/thumbnail.jpeg>
</file>